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6461" r:id="rId2"/>
    <p:sldId id="2145707620" r:id="rId3"/>
    <p:sldId id="8411" r:id="rId4"/>
    <p:sldId id="2145707355" r:id="rId5"/>
    <p:sldId id="8703" r:id="rId6"/>
    <p:sldId id="2145707618" r:id="rId7"/>
    <p:sldId id="2145707619" r:id="rId8"/>
    <p:sldId id="8609" r:id="rId9"/>
    <p:sldId id="8607" r:id="rId10"/>
    <p:sldId id="8606" r:id="rId11"/>
    <p:sldId id="8608" r:id="rId12"/>
    <p:sldId id="2145707621" r:id="rId13"/>
    <p:sldId id="2145707626" r:id="rId14"/>
    <p:sldId id="257" r:id="rId15"/>
    <p:sldId id="2145707622" r:id="rId16"/>
    <p:sldId id="2145707627" r:id="rId17"/>
    <p:sldId id="2145707623" r:id="rId18"/>
    <p:sldId id="256" r:id="rId19"/>
    <p:sldId id="2145707624" r:id="rId20"/>
    <p:sldId id="258" r:id="rId21"/>
    <p:sldId id="260" r:id="rId22"/>
    <p:sldId id="261" r:id="rId23"/>
    <p:sldId id="259" r:id="rId24"/>
    <p:sldId id="2145707628" r:id="rId25"/>
  </p:sldIdLst>
  <p:sldSz cx="12192000" cy="6858000"/>
  <p:notesSz cx="7010400" cy="92964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7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noProof="0" dirty="0"/>
              <a:t>Evolución</a:t>
            </a:r>
            <a:r>
              <a:rPr lang="es-CL" baseline="0" noProof="0" dirty="0"/>
              <a:t> de las distintas tecnologías</a:t>
            </a:r>
            <a:endParaRPr lang="es-CL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Solar + Termosolar</c:v>
                </c:pt>
              </c:strCache>
            </c:strRef>
          </c:tx>
          <c:spPr>
            <a:solidFill>
              <a:srgbClr val="FFC000"/>
            </a:solidFill>
            <a:ln w="41275"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Hoja1!$B$2:$B$8</c:f>
              <c:numCache>
                <c:formatCode>General</c:formatCode>
                <c:ptCount val="3"/>
                <c:pt idx="0">
                  <c:v>6381</c:v>
                </c:pt>
                <c:pt idx="1">
                  <c:v>14495</c:v>
                </c:pt>
                <c:pt idx="2">
                  <c:v>20490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F23-44E5-9C1F-3C5B96105C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Eólica</c:v>
                </c:pt>
              </c:strCache>
            </c:strRef>
          </c:tx>
          <c:spPr>
            <a:solidFill>
              <a:schemeClr val="accent6"/>
            </a:solidFill>
            <a:ln w="66675">
              <a:noFill/>
              <a:tailEnd type="oval"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Hoja1!$C$2:$C$8</c:f>
              <c:numCache>
                <c:formatCode>#,##0</c:formatCode>
                <c:ptCount val="3"/>
                <c:pt idx="0">
                  <c:v>4818</c:v>
                </c:pt>
                <c:pt idx="1">
                  <c:v>8832</c:v>
                </c:pt>
                <c:pt idx="2">
                  <c:v>12195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F23-44E5-9C1F-3C5B96105C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Hidráulica</c:v>
                </c:pt>
              </c:strCache>
            </c:strRef>
          </c:tx>
          <c:spPr>
            <a:solidFill>
              <a:schemeClr val="accent1"/>
            </a:solidFill>
            <a:ln w="53975"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Hoja1!$D$2:$D$8</c:f>
              <c:numCache>
                <c:formatCode>#,##0</c:formatCode>
                <c:ptCount val="3"/>
                <c:pt idx="0">
                  <c:v>20830</c:v>
                </c:pt>
                <c:pt idx="1">
                  <c:v>20275</c:v>
                </c:pt>
                <c:pt idx="2">
                  <c:v>20775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F23-44E5-9C1F-3C5B96105C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Geotérmica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Hoja1!$E$2:$E$8</c:f>
              <c:numCache>
                <c:formatCode>General</c:formatCode>
                <c:ptCount val="3"/>
                <c:pt idx="0">
                  <c:v>202</c:v>
                </c:pt>
                <c:pt idx="1">
                  <c:v>448</c:v>
                </c:pt>
                <c:pt idx="2">
                  <c:v>118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F23-44E5-9C1F-3C5B96105C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Otros ERNC</c:v>
                </c:pt>
              </c:strCache>
            </c:strRef>
          </c:tx>
          <c:spPr>
            <a:solidFill>
              <a:srgbClr val="C00000"/>
            </a:solidFill>
            <a:ln w="41275"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Hoja1!$F$2:$F$8</c:f>
              <c:numCache>
                <c:formatCode>#,##0</c:formatCode>
                <c:ptCount val="3"/>
                <c:pt idx="0">
                  <c:v>1953</c:v>
                </c:pt>
                <c:pt idx="1">
                  <c:v>2023</c:v>
                </c:pt>
                <c:pt idx="2">
                  <c:v>2535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F23-44E5-9C1F-3C5B96105C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Gas Natural2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Hoja1!$G$2:$G$8</c:f>
              <c:numCache>
                <c:formatCode>#,##0</c:formatCode>
                <c:ptCount val="3"/>
                <c:pt idx="0">
                  <c:v>14131</c:v>
                </c:pt>
                <c:pt idx="1">
                  <c:v>17237</c:v>
                </c:pt>
                <c:pt idx="2">
                  <c:v>13217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2F23-44E5-9C1F-3C5B96105C61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Carbón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Hoja1!$H$2:$H$8</c:f>
              <c:numCache>
                <c:formatCode>#,##0</c:formatCode>
                <c:ptCount val="3"/>
                <c:pt idx="0">
                  <c:v>28399</c:v>
                </c:pt>
                <c:pt idx="1">
                  <c:v>18437</c:v>
                </c:pt>
                <c:pt idx="2">
                  <c:v>15062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2F23-44E5-9C1F-3C5B96105C61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Diésel + Fuel Oil + Petcoke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</c:v>
                </c:pt>
              </c:strCache>
              <c:extLst/>
            </c:strRef>
          </c:cat>
          <c:val>
            <c:numRef>
              <c:f>Hoja1!$I$2:$I$8</c:f>
              <c:numCache>
                <c:formatCode>General</c:formatCode>
                <c:ptCount val="3"/>
                <c:pt idx="0">
                  <c:v>682</c:v>
                </c:pt>
                <c:pt idx="1">
                  <c:v>1259</c:v>
                </c:pt>
                <c:pt idx="2">
                  <c:v>760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2F23-44E5-9C1F-3C5B96105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1112367"/>
        <c:axId val="991108527"/>
      </c:barChart>
      <c:catAx>
        <c:axId val="991112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91108527"/>
        <c:crosses val="autoZero"/>
        <c:auto val="1"/>
        <c:lblAlgn val="ctr"/>
        <c:lblOffset val="100"/>
        <c:noMultiLvlLbl val="0"/>
      </c:catAx>
      <c:valAx>
        <c:axId val="991108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91112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EF2E3F-F3C6-4320-9C91-4610C066337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92F57F-10D2-47AA-9533-6384AEB99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B6160E9-47F2-9942-A1DB-3CD5D4FC2A95}" type="slidenum">
              <a:rPr lang="es-ES_tradnl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42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65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 lIns="93177" tIns="46589" rIns="93177" bIns="46589"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2F57F-10D2-47AA-9533-6384AEB99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6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2F57F-10D2-47AA-9533-6384AEB99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2F57F-10D2-47AA-9533-6384AEB99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7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E08B-0797-F3D7-AB6B-E8591536D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D271BAB-9588-E507-BCA6-FBD2EB95B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F87345-EC6E-95CE-D03C-DAC05C8EB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50650F-9EF2-B422-3557-FD6625B68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B6160E9-47F2-9942-A1DB-3CD5D4FC2A95}" type="slidenum">
              <a:rPr lang="es-ES_tradnl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24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95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ACD7-EDF1-2CD7-7FE6-9799E2AC8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0B0AA-EB55-909A-83AC-8CDCF1ED1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51090-1EB7-D167-CE19-775F03A6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D2EC-1750-6F80-052C-1DC0EF38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204AF-3B66-040B-05B1-BEF73865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3902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698F5-76A9-E510-D7E9-639661B9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9F2D4-F05E-5350-8E24-FE9644DD0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C63D3-F8F5-B7B7-C22E-F2A30716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BE067-DC21-4FD1-D541-A9885EB4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1A62-1E24-E077-C6B2-DDB464BA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35443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376D8-06E9-8E2D-4DD3-3582ED76D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13DEB-5DAB-4F8D-334D-F37A48D1A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84324-223B-43A4-C662-1CB38C05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270B-6079-390A-B0D1-4D2588818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AF080-8045-4617-2C90-E08F97CE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44991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359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0DC0622-BF76-7617-E26F-56F446621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573"/>
            <a:ext cx="12192000" cy="6868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8569" y="2149643"/>
            <a:ext cx="6775116" cy="1916445"/>
          </a:xfrm>
        </p:spPr>
        <p:txBody>
          <a:bodyPr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MX"/>
              <a:t>Haz clic para modificar el estilo de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569" y="4821237"/>
            <a:ext cx="6775116" cy="1655763"/>
          </a:xfrm>
        </p:spPr>
        <p:txBody>
          <a:bodyPr>
            <a:normAutofit/>
          </a:bodyPr>
          <a:lstStyle>
            <a:lvl1pPr marL="0" indent="0" algn="l">
              <a:buNone/>
              <a:defRPr sz="1467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08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A1E9EA2-9718-435B-4B8A-42B81910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85210"/>
            <a:ext cx="9274175" cy="43391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ed Hat Mono" panose="02010509040201060303" pitchFamily="2" charset="0"/>
                <a:cs typeface="Red Hat Mono" panose="02010509040201060303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70FFDAE0-88C7-71B5-F4C5-8396BCC0F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96" y="137584"/>
            <a:ext cx="865287" cy="5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7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E249-3A94-2FCD-8EE1-7941C99C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D791-985E-1A4F-0173-41DA2A6F5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605D9-7CBA-EDF2-C02A-24CF2E20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1B572-9654-F1DE-D1EF-1A94690D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1B0E-541C-6208-62C1-4F78A854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1897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3815-10D1-7D29-1889-96183BC1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7B5B-7706-3C24-A7DB-189F1572F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FAD27-ED20-7A8F-7CAA-9D7F35FF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523AD-63CB-2B43-6DC3-57AABAF8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758E2-C7FF-3E5D-C071-43D1DA4C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18444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CF3E-63AE-67FA-7545-DFABED42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FE20E-BFC8-0591-E249-1C1C5BA10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8D56E-C9F6-813F-8E32-F8AA9AA86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58A61-9906-A748-119B-041D37AD8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42F64-A589-DD9F-8F83-EBEC28D4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4841B-55D3-F5CC-F69C-EC428C9B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30087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46D9-7007-28BC-6B70-2D38004D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B9F91-4C9B-138D-9885-185219D3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8538D-65E1-AC53-3A4B-D2B31E89E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7D3152-0CC9-752F-5E44-DB4C81E39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85ADB-877D-4BDE-BE0B-4CE55179F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E4DE2-7284-4F5A-79AE-0801EC7D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7D9F73-FA82-D14C-8AB3-619246DB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CF064-4DC8-26B7-6F36-7BE90CBC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5744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5373-3600-A760-1A75-BCBF2B38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6152B-B03D-B30D-E482-644DB3117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E1AE4-F453-D4E5-8727-553CA8D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9953F-D25A-185D-EBB8-A0691403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724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0F9DE-7A3A-D3E5-5770-F72F7C1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3EB3D-D1F0-33D2-DC92-91A35336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63480-8124-1F85-4C52-3ACF40FD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17748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CE8F-C048-054C-34F9-59E62484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E02ED-0A90-6788-C435-62080F28B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390AD-1838-3784-0B79-3DEE9FAC6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5B895-5349-5D4E-D8FD-75F143641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6F1C7-6B9D-8524-0047-62F0E21F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CF02D-523F-DD89-3960-7CE5BC3F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35200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D820B-EF12-4474-1994-44E51045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7AEA45-E21A-972F-2647-2FDCE060F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35E8D-FD31-37C4-74C0-12A3BC10F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7C617-C843-6628-D396-AD3A4CDC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3E684-B0DD-CC03-63ED-23EF9D9F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994A4-AF39-3E62-BDE4-EB6C6A12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767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F8871A-10D9-347F-E59D-688CA20C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B7797-27D7-267F-308A-1852F6C3F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8D331-44EB-5D18-C280-64035756F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614ADA-1966-6941-A4A1-07AF1A290D63}" type="datetimeFigureOut">
              <a:rPr lang="en-CL" smtClean="0"/>
              <a:t>06/16/2026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7A543-9A5E-EB58-EE8E-C4548E472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BC1A3-120E-6617-505E-963E1F481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81079C-DE13-EE4C-B23A-6DF77589AA73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5143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sv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sv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3EDE537-3D69-3139-5EAE-0C9D8EC354F8}"/>
              </a:ext>
            </a:extLst>
          </p:cNvPr>
          <p:cNvSpPr/>
          <p:nvPr/>
        </p:nvSpPr>
        <p:spPr>
          <a:xfrm>
            <a:off x="8020050" y="1"/>
            <a:ext cx="4171950" cy="6858000"/>
          </a:xfrm>
          <a:prstGeom prst="rect">
            <a:avLst/>
          </a:prstGeom>
          <a:gradFill>
            <a:gsLst>
              <a:gs pos="35000">
                <a:srgbClr val="00122A"/>
              </a:gs>
              <a:gs pos="100000">
                <a:srgbClr val="001B4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2F2187-80C9-D367-2291-0BDCB7A14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699" y="2360086"/>
            <a:ext cx="11280851" cy="3797098"/>
          </a:xfrm>
        </p:spPr>
        <p:txBody>
          <a:bodyPr>
            <a:noAutofit/>
          </a:bodyPr>
          <a:lstStyle/>
          <a:p>
            <a:r>
              <a:rPr lang="es-CL" sz="4400" b="1" noProof="0" dirty="0"/>
              <a:t>Democratización de la energía: consumidores en el centro de la transformación</a:t>
            </a:r>
            <a:br>
              <a:rPr lang="es-CL" noProof="0" dirty="0"/>
            </a:br>
            <a:r>
              <a:rPr lang="es-CL" sz="2000" b="1" i="1" noProof="0" dirty="0"/>
              <a:t>Mercados, tecnología y flexibilidad para el Chile de 2035</a:t>
            </a:r>
            <a:br>
              <a:rPr lang="es-CL" sz="4400" b="1" noProof="0" dirty="0">
                <a:latin typeface="Aptos" panose="020B0004020202020204" pitchFamily="34" charset="0"/>
              </a:rPr>
            </a:br>
            <a:br>
              <a:rPr lang="es-CL" sz="4400" b="1" noProof="0" dirty="0">
                <a:latin typeface="Aptos" panose="020B0004020202020204" pitchFamily="34" charset="0"/>
              </a:rPr>
            </a:br>
            <a:br>
              <a:rPr lang="es-CL" sz="4400" b="1" noProof="0" dirty="0">
                <a:latin typeface="Aptos" panose="020B0004020202020204" pitchFamily="34" charset="0"/>
              </a:rPr>
            </a:br>
            <a:br>
              <a:rPr lang="es-CL" sz="14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Juan Carlos Olmedo</a:t>
            </a:r>
            <a:br>
              <a:rPr lang="es-CL" sz="16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Presidente Consejo Directivo</a:t>
            </a:r>
            <a:br>
              <a:rPr lang="es-CL" sz="16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Coordinador Eléctrico Nacional</a:t>
            </a:r>
            <a:br>
              <a:rPr lang="es-CL" sz="1600" noProof="0" dirty="0">
                <a:latin typeface="Aptos" panose="020B0004020202020204" pitchFamily="34" charset="0"/>
              </a:rPr>
            </a:br>
            <a:br>
              <a:rPr lang="es-CL" sz="16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Santiago, 17 de junio de 2026</a:t>
            </a:r>
            <a:endParaRPr lang="es-CL" sz="1600" i="0" u="none" strike="noStrike" noProof="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3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E1C8E9-52FE-4FD3-9BA3-9FBFBAD16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4459" r="18750" b="9142"/>
          <a:stretch/>
        </p:blipFill>
        <p:spPr>
          <a:xfrm>
            <a:off x="2484407" y="1690688"/>
            <a:ext cx="7322689" cy="493629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11AC74-CA2F-5CC7-DC8C-2DC74DF2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CL" b="1" noProof="0" dirty="0"/>
              <a:t>Estado del </a:t>
            </a:r>
            <a:r>
              <a:rPr lang="es-CL" b="1" noProof="0" dirty="0" err="1"/>
              <a:t>Trilema</a:t>
            </a:r>
            <a:r>
              <a:rPr lang="es-CL" b="1" noProof="0" dirty="0"/>
              <a:t> de Energía en Chile según WEC</a:t>
            </a:r>
          </a:p>
        </p:txBody>
      </p:sp>
    </p:spTree>
    <p:extLst>
      <p:ext uri="{BB962C8B-B14F-4D97-AF65-F5344CB8AC3E}">
        <p14:creationId xmlns:p14="http://schemas.microsoft.com/office/powerpoint/2010/main" val="143258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4830A-275B-4EA3-A0F5-A9549915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400" b="1" noProof="0" dirty="0"/>
              <a:t>Principales brechas del </a:t>
            </a:r>
            <a:r>
              <a:rPr lang="es-CL" sz="4400" b="1" noProof="0" dirty="0" err="1"/>
              <a:t>Trilema</a:t>
            </a:r>
            <a:r>
              <a:rPr lang="es-CL" sz="4400" b="1" noProof="0" dirty="0"/>
              <a:t> de Energía en Chile</a:t>
            </a:r>
            <a:endParaRPr lang="es-CL" b="1" noProof="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20A6C-BA18-ED9A-1CC2-368463E11C78}"/>
              </a:ext>
            </a:extLst>
          </p:cNvPr>
          <p:cNvGrpSpPr/>
          <p:nvPr/>
        </p:nvGrpSpPr>
        <p:grpSpPr>
          <a:xfrm>
            <a:off x="2382935" y="1499749"/>
            <a:ext cx="4932263" cy="4993126"/>
            <a:chOff x="3297337" y="1499749"/>
            <a:chExt cx="4932263" cy="499312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9EB5F50-8DAA-4427-AA83-63613CE3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7337" y="1499749"/>
              <a:ext cx="4841947" cy="4993126"/>
            </a:xfrm>
            <a:prstGeom prst="rect">
              <a:avLst/>
            </a:prstGeom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F959606D-F3BC-47AD-846A-892DC94ADC89}"/>
                </a:ext>
              </a:extLst>
            </p:cNvPr>
            <p:cNvSpPr/>
            <p:nvPr/>
          </p:nvSpPr>
          <p:spPr>
            <a:xfrm>
              <a:off x="6019800" y="2999044"/>
              <a:ext cx="1752600" cy="228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FC740BD-5184-46B8-880F-FD0CDAF1615C}"/>
                </a:ext>
              </a:extLst>
            </p:cNvPr>
            <p:cNvSpPr/>
            <p:nvPr/>
          </p:nvSpPr>
          <p:spPr>
            <a:xfrm>
              <a:off x="6477000" y="4874140"/>
              <a:ext cx="1752600" cy="228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7FAD9E6-C77B-47DD-AB72-F84FE65DA66F}"/>
                </a:ext>
              </a:extLst>
            </p:cNvPr>
            <p:cNvSpPr/>
            <p:nvPr/>
          </p:nvSpPr>
          <p:spPr>
            <a:xfrm>
              <a:off x="6507247" y="2461785"/>
              <a:ext cx="1265153" cy="228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823609EF-BFC1-4293-AB7F-8DF8642DFAA8}"/>
                </a:ext>
              </a:extLst>
            </p:cNvPr>
            <p:cNvSpPr/>
            <p:nvPr/>
          </p:nvSpPr>
          <p:spPr>
            <a:xfrm>
              <a:off x="6858000" y="2718840"/>
              <a:ext cx="914400" cy="228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7E11A02-7201-4C56-B2C9-DA297E2E638D}"/>
                </a:ext>
              </a:extLst>
            </p:cNvPr>
            <p:cNvSpPr/>
            <p:nvPr/>
          </p:nvSpPr>
          <p:spPr>
            <a:xfrm>
              <a:off x="6555472" y="6202341"/>
              <a:ext cx="1265153" cy="228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8AE1DA-B886-40C2-A11A-928306462927}"/>
              </a:ext>
            </a:extLst>
          </p:cNvPr>
          <p:cNvSpPr txBox="1"/>
          <p:nvPr/>
        </p:nvSpPr>
        <p:spPr>
          <a:xfrm flipH="1">
            <a:off x="7315197" y="2245558"/>
            <a:ext cx="42423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noProof="0" dirty="0">
                <a:solidFill>
                  <a:schemeClr val="tx2"/>
                </a:solidFill>
              </a:rPr>
              <a:t>Dependencia de importaciones</a:t>
            </a:r>
          </a:p>
          <a:p>
            <a:r>
              <a:rPr lang="es-CL" b="1" noProof="0" dirty="0">
                <a:solidFill>
                  <a:schemeClr val="tx2"/>
                </a:solidFill>
              </a:rPr>
              <a:t>Diversidad de Fuentes de generación</a:t>
            </a:r>
          </a:p>
          <a:p>
            <a:r>
              <a:rPr lang="es-CL" b="1" noProof="0" dirty="0">
                <a:solidFill>
                  <a:schemeClr val="tx2"/>
                </a:solidFill>
              </a:rPr>
              <a:t>Almacenamiento de energía</a:t>
            </a: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r>
              <a:rPr lang="es-CL" b="1" noProof="0" dirty="0">
                <a:solidFill>
                  <a:schemeClr val="tx2"/>
                </a:solidFill>
              </a:rPr>
              <a:t>Generación baja en carbono.</a:t>
            </a: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endParaRPr lang="es-CL" b="1" noProof="0" dirty="0">
              <a:solidFill>
                <a:schemeClr val="tx2"/>
              </a:solidFill>
            </a:endParaRPr>
          </a:p>
          <a:p>
            <a:r>
              <a:rPr lang="es-CL" b="1" noProof="0" dirty="0">
                <a:solidFill>
                  <a:schemeClr val="tx2"/>
                </a:solidFill>
              </a:rPr>
              <a:t>Capacidad de innovación </a:t>
            </a:r>
          </a:p>
        </p:txBody>
      </p:sp>
    </p:spTree>
    <p:extLst>
      <p:ext uri="{BB962C8B-B14F-4D97-AF65-F5344CB8AC3E}">
        <p14:creationId xmlns:p14="http://schemas.microsoft.com/office/powerpoint/2010/main" val="265702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0CB4D-1C93-A9FE-8339-15C6CCD2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Hasta ahora la transición energética se ha enfocado en la oferta y la transmisión 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F1AEF7-E419-A5CE-C8EA-5284A0E34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noProof="0" dirty="0"/>
              <a:t>Durante los últimos 15 años hemos transformado la forma en que generamos y almacenamos energía:</a:t>
            </a:r>
          </a:p>
          <a:p>
            <a:pPr lvl="1"/>
            <a:r>
              <a:rPr lang="es-CL" noProof="0" dirty="0"/>
              <a:t>ERV, retiro centrales carboneras, BESS, HVDC</a:t>
            </a:r>
          </a:p>
          <a:p>
            <a:r>
              <a:rPr lang="es-CL" noProof="0" dirty="0"/>
              <a:t>Durante los próximos 10 años debemos transformar la forma en que consumimos la energía.</a:t>
            </a:r>
          </a:p>
          <a:p>
            <a:r>
              <a:rPr lang="es-CL" noProof="0" dirty="0"/>
              <a:t>El consumidor ya no será un receptor pasivo, debe percibir los beneficios de la transición energética.</a:t>
            </a:r>
          </a:p>
          <a:p>
            <a:r>
              <a:rPr lang="es-CL" noProof="0" dirty="0"/>
              <a:t>Para ello deberá ser un participante activo del mercado y un proveedor de flexibilidad para el sistema eléctrico.</a:t>
            </a:r>
          </a:p>
        </p:txBody>
      </p:sp>
    </p:spTree>
    <p:extLst>
      <p:ext uri="{BB962C8B-B14F-4D97-AF65-F5344CB8AC3E}">
        <p14:creationId xmlns:p14="http://schemas.microsoft.com/office/powerpoint/2010/main" val="387417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450BB-95D7-D4D9-62A2-73DADD287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C2D97DC-C202-80AA-EE90-D5829FFF0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pPr algn="l"/>
            <a:r>
              <a:rPr lang="es-CL" sz="4800" b="1" noProof="0" dirty="0">
                <a:solidFill>
                  <a:srgbClr val="FFFFFF"/>
                </a:solidFill>
              </a:rPr>
              <a:t>¿Cómo incentivar a los consumidores?</a:t>
            </a:r>
          </a:p>
        </p:txBody>
      </p:sp>
    </p:spTree>
    <p:extLst>
      <p:ext uri="{BB962C8B-B14F-4D97-AF65-F5344CB8AC3E}">
        <p14:creationId xmlns:p14="http://schemas.microsoft.com/office/powerpoint/2010/main" val="29475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6BCB2C6-8130-C77F-8027-E02B65E7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CL" sz="40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Esquema de Demanda </a:t>
            </a:r>
            <a:r>
              <a:rPr lang="es-CL" sz="4000" noProof="0" dirty="0">
                <a:solidFill>
                  <a:srgbClr val="FFFFFF"/>
                </a:solidFill>
              </a:rPr>
              <a:t>R</a:t>
            </a:r>
            <a:r>
              <a:rPr lang="es-CL" sz="40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esponsiva para agua sanitaria en USA.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1E70F-051C-AB43-DEAB-6BA94B3DA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7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CE8E05-6B61-EB2C-4F90-BA3DC850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319957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CL" sz="31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Además, existe almacenamiento distribuido … que es necesario habilitar para dar flexibilidad a la red.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E30DE0-4360-CF63-29F8-0AAC58F8D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10" t="15504" r="2076" b="18140"/>
          <a:stretch>
            <a:fillRect/>
          </a:stretch>
        </p:blipFill>
        <p:spPr>
          <a:xfrm>
            <a:off x="4502428" y="1181917"/>
            <a:ext cx="7225748" cy="44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8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4F9A95-0A84-4797-231E-CCDD3BBE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35" y="5490971"/>
            <a:ext cx="11327549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L" sz="32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 Data Centers serán una recurso de flexibilidad para la red eléctrica: demanda inteligente, flexible y gestionable en tiempo real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415B51-C5BA-45F7-F2C5-C8CA8B24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16" b="33067"/>
          <a:stretch>
            <a:fillRect/>
          </a:stretch>
        </p:blipFill>
        <p:spPr>
          <a:xfrm>
            <a:off x="478535" y="612019"/>
            <a:ext cx="11327549" cy="4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37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65981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622" y="-2"/>
            <a:ext cx="12179371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9E01D80-A117-EE4C-1B2B-DC11FC5BC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6271" y="1201002"/>
            <a:ext cx="9643730" cy="2779619"/>
          </a:xfrm>
        </p:spPr>
        <p:txBody>
          <a:bodyPr anchor="b">
            <a:normAutofit/>
          </a:bodyPr>
          <a:lstStyle/>
          <a:p>
            <a:pPr algn="l"/>
            <a:r>
              <a:rPr lang="es-CL" sz="5400" b="1" noProof="0" dirty="0">
                <a:solidFill>
                  <a:srgbClr val="FFFFFF"/>
                </a:solidFill>
              </a:rPr>
              <a:t>¿Cómo gestionamos estos recursos distribuidos?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61" y="0"/>
            <a:ext cx="321436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1409562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083E4-7008-315E-4982-16475839D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11" y="0"/>
            <a:ext cx="10273517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93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8EFE15-AC7E-5A44-40ED-64E6C177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65981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622" y="-2"/>
            <a:ext cx="12179371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5EC3ED8-C313-7FD8-1E36-F4F7DF94F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745" y="1201002"/>
            <a:ext cx="10207256" cy="2779619"/>
          </a:xfrm>
        </p:spPr>
        <p:txBody>
          <a:bodyPr anchor="b">
            <a:normAutofit/>
          </a:bodyPr>
          <a:lstStyle/>
          <a:p>
            <a:pPr algn="l"/>
            <a:r>
              <a:rPr lang="es-CL" sz="5400" b="1" noProof="0" dirty="0">
                <a:solidFill>
                  <a:srgbClr val="FFFFFF"/>
                </a:solidFill>
              </a:rPr>
              <a:t>Diseño del mercado energético al 2035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61" y="0"/>
            <a:ext cx="321436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138609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50EEC20-2669-B639-64DE-962B55037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es-CL" sz="4800" b="1" noProof="0" dirty="0">
                <a:solidFill>
                  <a:srgbClr val="FFFFFF"/>
                </a:solidFill>
              </a:rPr>
              <a:t>La red eléctrica en el año 2026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85F3282-2EAC-6375-F609-B64A14310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5171093"/>
            <a:ext cx="9078628" cy="860620"/>
          </a:xfrm>
        </p:spPr>
        <p:txBody>
          <a:bodyPr anchor="ctr">
            <a:normAutofit/>
          </a:bodyPr>
          <a:lstStyle/>
          <a:p>
            <a:endParaRPr lang="es-CL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01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DBF16-0BCC-2F67-7B12-36B31F27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33"/>
          <a:stretch/>
        </p:blipFill>
        <p:spPr>
          <a:xfrm>
            <a:off x="-4623" y="428"/>
            <a:ext cx="12162762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9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2C421D-7A82-32BC-2129-E96B0EAC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CL" sz="40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Visión de mercado eléctrico para Chile al 2035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02B7A-46B5-0AB2-4D9A-109D3B5B3793}"/>
              </a:ext>
            </a:extLst>
          </p:cNvPr>
          <p:cNvSpPr txBox="1"/>
          <p:nvPr/>
        </p:nvSpPr>
        <p:spPr>
          <a:xfrm>
            <a:off x="945791" y="4745317"/>
            <a:ext cx="4126272" cy="1375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s-CL" sz="2200" kern="120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Desde un sistema centralizado a un ecosistema descentralizado, flexible y digitalizado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6B32-8670-3C2E-5465-BDA15126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36"/>
          <a:stretch/>
        </p:blipFill>
        <p:spPr>
          <a:xfrm>
            <a:off x="5710590" y="1445065"/>
            <a:ext cx="6351025" cy="43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3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0DBA96-7C10-BDE3-D910-79A156B9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CL" sz="40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Reformas de mercado para habilitar la transición energética en Chile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66F1A-B779-B6AD-4E71-B4772D2859DB}"/>
              </a:ext>
            </a:extLst>
          </p:cNvPr>
          <p:cNvSpPr txBox="1"/>
          <p:nvPr/>
        </p:nvSpPr>
        <p:spPr>
          <a:xfrm>
            <a:off x="945791" y="4745317"/>
            <a:ext cx="4126272" cy="1375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s-CL" sz="2400" kern="120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Cuatro pilares para un mercado moderno, competitivo y confiable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E9CC1-07EB-B435-07F7-D172CB37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19"/>
          <a:stretch/>
        </p:blipFill>
        <p:spPr>
          <a:xfrm>
            <a:off x="5602635" y="661811"/>
            <a:ext cx="6486735" cy="55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262B6-0C0E-B7D9-E039-1F043899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574" y="1895337"/>
            <a:ext cx="8147713" cy="3081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L" sz="4100" b="1" i="0" u="none" strike="noStrike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La transición energética requiere nuevas tecnologías y mercados capaces de valorar la flexibilidad, la confiabilidad </a:t>
            </a:r>
            <a:r>
              <a:rPr lang="es-CL" sz="4100" b="1" noProof="0" dirty="0">
                <a:solidFill>
                  <a:srgbClr val="FFFFFF"/>
                </a:solidFill>
              </a:rPr>
              <a:t>y promover la</a:t>
            </a:r>
            <a:r>
              <a:rPr lang="es-CL" sz="4100" b="1" i="0" u="none" strike="noStrike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innovación</a:t>
            </a:r>
            <a:endParaRPr lang="es-CL" sz="4100" kern="12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3817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A804F-7679-17B3-B3B1-B7ED144E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2620A7D-043F-E7E5-F2AC-25A2FB310570}"/>
              </a:ext>
            </a:extLst>
          </p:cNvPr>
          <p:cNvSpPr/>
          <p:nvPr/>
        </p:nvSpPr>
        <p:spPr>
          <a:xfrm>
            <a:off x="8020050" y="1"/>
            <a:ext cx="4171950" cy="6858000"/>
          </a:xfrm>
          <a:prstGeom prst="rect">
            <a:avLst/>
          </a:prstGeom>
          <a:gradFill>
            <a:gsLst>
              <a:gs pos="35000">
                <a:srgbClr val="00122A"/>
              </a:gs>
              <a:gs pos="100000">
                <a:srgbClr val="001B4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08DC54-409C-9AED-943E-CF218315D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699" y="2360086"/>
            <a:ext cx="11280851" cy="3797098"/>
          </a:xfrm>
        </p:spPr>
        <p:txBody>
          <a:bodyPr>
            <a:noAutofit/>
          </a:bodyPr>
          <a:lstStyle/>
          <a:p>
            <a:r>
              <a:rPr lang="es-CL" sz="4400" b="1" noProof="0" dirty="0"/>
              <a:t>Democratización de la energía: consumidores en el centro de la transformación</a:t>
            </a:r>
            <a:br>
              <a:rPr lang="es-CL" noProof="0" dirty="0"/>
            </a:br>
            <a:r>
              <a:rPr lang="es-CL" sz="2000" b="1" i="1" noProof="0" dirty="0"/>
              <a:t>Mercados, tecnología y flexibilidad para el Chile de 2035</a:t>
            </a:r>
            <a:br>
              <a:rPr lang="es-CL" sz="4400" b="1" noProof="0" dirty="0">
                <a:latin typeface="Aptos" panose="020B0004020202020204" pitchFamily="34" charset="0"/>
              </a:rPr>
            </a:br>
            <a:br>
              <a:rPr lang="es-CL" sz="4400" b="1" noProof="0" dirty="0">
                <a:latin typeface="Aptos" panose="020B0004020202020204" pitchFamily="34" charset="0"/>
              </a:rPr>
            </a:br>
            <a:br>
              <a:rPr lang="es-CL" sz="4400" b="1" noProof="0" dirty="0">
                <a:latin typeface="Aptos" panose="020B0004020202020204" pitchFamily="34" charset="0"/>
              </a:rPr>
            </a:br>
            <a:br>
              <a:rPr lang="es-CL" sz="14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Juan Carlos Olmedo</a:t>
            </a:r>
            <a:br>
              <a:rPr lang="es-CL" sz="16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Presidente Consejo Directivo</a:t>
            </a:r>
            <a:br>
              <a:rPr lang="es-CL" sz="16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Coordinador Eléctrico Nacional</a:t>
            </a:r>
            <a:br>
              <a:rPr lang="es-CL" sz="1600" noProof="0" dirty="0">
                <a:latin typeface="Aptos" panose="020B0004020202020204" pitchFamily="34" charset="0"/>
              </a:rPr>
            </a:br>
            <a:br>
              <a:rPr lang="es-CL" sz="1600" noProof="0" dirty="0">
                <a:latin typeface="Aptos" panose="020B0004020202020204" pitchFamily="34" charset="0"/>
              </a:rPr>
            </a:br>
            <a:r>
              <a:rPr lang="es-CL" sz="1600" noProof="0" dirty="0">
                <a:latin typeface="Aptos" panose="020B0004020202020204" pitchFamily="34" charset="0"/>
              </a:rPr>
              <a:t>Santiago, 17 de junio de 2026</a:t>
            </a:r>
            <a:endParaRPr lang="es-CL" sz="1600" i="0" u="none" strike="noStrike" noProof="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3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7AA6FED-5D3A-4E14-BA0E-453D03C6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85210"/>
            <a:ext cx="10521950" cy="433915"/>
          </a:xfrm>
        </p:spPr>
        <p:txBody>
          <a:bodyPr>
            <a:noAutofit/>
          </a:bodyPr>
          <a:lstStyle/>
          <a:p>
            <a:r>
              <a:rPr lang="es-CL" sz="32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Avance de la energía renovable en el </a:t>
            </a:r>
            <a:r>
              <a:rPr lang="es-CL" noProof="0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s-CL" sz="32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istema </a:t>
            </a:r>
            <a:r>
              <a:rPr lang="es-CL" noProof="0" dirty="0"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s-CL" sz="32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léctrico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2E38ACE-F066-1CFB-64F4-25BBCFC70CA0}"/>
              </a:ext>
            </a:extLst>
          </p:cNvPr>
          <p:cNvGrpSpPr>
            <a:grpSpLocks/>
          </p:cNvGrpSpPr>
          <p:nvPr/>
        </p:nvGrpSpPr>
        <p:grpSpPr>
          <a:xfrm>
            <a:off x="300038" y="1042886"/>
            <a:ext cx="2808922" cy="5543104"/>
            <a:chOff x="271490" y="1090367"/>
            <a:chExt cx="2802695" cy="5543104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49CA758-85D8-6EE9-1916-CA25E36D5F13}"/>
                </a:ext>
              </a:extLst>
            </p:cNvPr>
            <p:cNvSpPr>
              <a:spLocks/>
            </p:cNvSpPr>
            <p:nvPr/>
          </p:nvSpPr>
          <p:spPr>
            <a:xfrm>
              <a:off x="271490" y="1090367"/>
              <a:ext cx="2774148" cy="5543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2" name="CuadroTexto 33">
              <a:extLst>
                <a:ext uri="{FF2B5EF4-FFF2-40B4-BE49-F238E27FC236}">
                  <a16:creationId xmlns:a16="http://schemas.microsoft.com/office/drawing/2014/main" id="{F86B41C2-5B73-5AB7-F761-30EE4E2A75C7}"/>
                </a:ext>
              </a:extLst>
            </p:cNvPr>
            <p:cNvSpPr txBox="1">
              <a:spLocks/>
            </p:cNvSpPr>
            <p:nvPr/>
          </p:nvSpPr>
          <p:spPr>
            <a:xfrm>
              <a:off x="978934" y="1126540"/>
              <a:ext cx="2095251" cy="544764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b="1" kern="1200">
                  <a:solidFill>
                    <a:srgbClr val="192780"/>
                  </a:solidFill>
                  <a:latin typeface="Arial Nova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CL" b="0" noProof="0" dirty="0">
                  <a:latin typeface="+mn-lt"/>
                </a:rPr>
                <a:t>CAPACIDAD INSTALADA</a:t>
              </a:r>
            </a:p>
            <a:p>
              <a:pPr algn="l"/>
              <a:r>
                <a:rPr lang="es-CL" sz="2800" noProof="0" dirty="0">
                  <a:latin typeface="+mn-lt"/>
                </a:rPr>
                <a:t>39.647 </a:t>
              </a:r>
              <a:r>
                <a:rPr lang="es-CL" sz="1800" noProof="0" dirty="0">
                  <a:latin typeface="+mn-lt"/>
                </a:rPr>
                <a:t>MW</a:t>
              </a:r>
            </a:p>
            <a:p>
              <a:pPr algn="l"/>
              <a:endParaRPr lang="es-CL" sz="3200" noProof="0" dirty="0">
                <a:latin typeface="+mn-lt"/>
              </a:endParaRPr>
            </a:p>
            <a:p>
              <a:pPr algn="l"/>
              <a:r>
                <a:rPr lang="es-CL" b="0" noProof="0" dirty="0">
                  <a:latin typeface="+mn-lt"/>
                </a:rPr>
                <a:t>DEMANDA MÁXIMA</a:t>
              </a:r>
            </a:p>
            <a:p>
              <a:pPr algn="l"/>
              <a:r>
                <a:rPr lang="es-CL" sz="2800" noProof="0" dirty="0">
                  <a:latin typeface="+mn-lt"/>
                </a:rPr>
                <a:t>13.110 </a:t>
              </a:r>
              <a:r>
                <a:rPr lang="es-CL" sz="1800" noProof="0" dirty="0">
                  <a:latin typeface="+mn-lt"/>
                </a:rPr>
                <a:t>MW</a:t>
              </a:r>
            </a:p>
            <a:p>
              <a:pPr algn="l"/>
              <a:endParaRPr lang="es-CL" sz="2800" noProof="0" dirty="0">
                <a:latin typeface="+mn-lt"/>
              </a:endParaRPr>
            </a:p>
            <a:p>
              <a:pPr algn="l"/>
              <a:r>
                <a:rPr lang="es-CL" b="0" noProof="0" dirty="0">
                  <a:latin typeface="+mn-lt"/>
                </a:rPr>
                <a:t>GENERACIÓN 2025</a:t>
              </a:r>
            </a:p>
            <a:p>
              <a:pPr algn="l"/>
              <a:r>
                <a:rPr lang="es-CL" sz="2800" noProof="0" dirty="0">
                  <a:latin typeface="+mn-lt"/>
                </a:rPr>
                <a:t>85.064 </a:t>
              </a:r>
              <a:r>
                <a:rPr lang="es-CL" sz="1800" noProof="0" dirty="0">
                  <a:latin typeface="+mn-lt"/>
                </a:rPr>
                <a:t>MW</a:t>
              </a:r>
            </a:p>
            <a:p>
              <a:pPr algn="l"/>
              <a:endParaRPr lang="es-CL" sz="2800" noProof="0" dirty="0">
                <a:latin typeface="+mn-lt"/>
              </a:endParaRPr>
            </a:p>
            <a:p>
              <a:pPr algn="l"/>
              <a:r>
                <a:rPr lang="es-CL" b="0" noProof="0" dirty="0"/>
                <a:t>ALMACENAMIENTO</a:t>
              </a:r>
            </a:p>
            <a:p>
              <a:pPr algn="l"/>
              <a:r>
                <a:rPr lang="es-CL" sz="2800" noProof="0" dirty="0"/>
                <a:t>4.291</a:t>
              </a:r>
              <a:r>
                <a:rPr lang="es-CL" sz="4000" noProof="0" dirty="0"/>
                <a:t> </a:t>
              </a:r>
              <a:r>
                <a:rPr lang="es-CL" sz="1800" noProof="0" dirty="0"/>
                <a:t>MW*</a:t>
              </a:r>
            </a:p>
            <a:p>
              <a:pPr algn="l"/>
              <a:r>
                <a:rPr lang="es-CL" sz="2800" noProof="0" dirty="0"/>
                <a:t>19.740 </a:t>
              </a:r>
              <a:r>
                <a:rPr lang="es-CL" sz="1800" noProof="0" dirty="0"/>
                <a:t>MW/h</a:t>
              </a:r>
            </a:p>
            <a:p>
              <a:pPr algn="l"/>
              <a:endParaRPr lang="es-CL" sz="1800" noProof="0" dirty="0"/>
            </a:p>
            <a:p>
              <a:pPr algn="l"/>
              <a:endParaRPr lang="es-CL" sz="1050" b="0" i="1" noProof="0" dirty="0"/>
            </a:p>
            <a:p>
              <a:pPr algn="l"/>
              <a:endParaRPr lang="es-CL" sz="1050" b="0" i="1" noProof="0" dirty="0"/>
            </a:p>
            <a:p>
              <a:pPr algn="l"/>
              <a:r>
                <a:rPr lang="es-CL" sz="1050" b="0" i="1" noProof="0" dirty="0"/>
                <a:t>(*) Considera BESS en operación y pruebas</a:t>
              </a:r>
              <a:endParaRPr lang="es-CL" noProof="0" dirty="0">
                <a:latin typeface="+mn-lt"/>
              </a:endParaRPr>
            </a:p>
          </p:txBody>
        </p:sp>
        <p:pic>
          <p:nvPicPr>
            <p:cNvPr id="22" name="Gráfico 21" descr="Trueno con relleno sólido">
              <a:extLst>
                <a:ext uri="{FF2B5EF4-FFF2-40B4-BE49-F238E27FC236}">
                  <a16:creationId xmlns:a16="http://schemas.microsoft.com/office/drawing/2014/main" id="{4AB16045-805D-667D-8B11-5F4EE7D3A8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3338" y="1221360"/>
              <a:ext cx="330653" cy="330653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B43925BA-C779-DEE2-71A4-9C0FCF2231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1507" r="55511"/>
          <a:stretch>
            <a:fillRect/>
          </a:stretch>
        </p:blipFill>
        <p:spPr>
          <a:xfrm>
            <a:off x="2965713" y="1007748"/>
            <a:ext cx="1512292" cy="5676577"/>
          </a:xfrm>
          <a:prstGeom prst="rect">
            <a:avLst/>
          </a:prstGeom>
        </p:spPr>
      </p:pic>
      <p:pic>
        <p:nvPicPr>
          <p:cNvPr id="3" name="Gráfico 2" descr="Fábrica con relleno sólido">
            <a:extLst>
              <a:ext uri="{FF2B5EF4-FFF2-40B4-BE49-F238E27FC236}">
                <a16:creationId xmlns:a16="http://schemas.microsoft.com/office/drawing/2014/main" id="{6A823BB4-E6AD-AD5E-F6E8-74B44B4BB2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840" y="2225881"/>
            <a:ext cx="382140" cy="382140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FA84E79-3F0C-C556-9925-3D02D5AD6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05113"/>
              </p:ext>
            </p:extLst>
          </p:nvPr>
        </p:nvGraphicFramePr>
        <p:xfrm>
          <a:off x="3955802" y="808139"/>
          <a:ext cx="6131172" cy="584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" name="Gráfico 6" descr="Torre eléctrica contorno">
            <a:extLst>
              <a:ext uri="{FF2B5EF4-FFF2-40B4-BE49-F238E27FC236}">
                <a16:creationId xmlns:a16="http://schemas.microsoft.com/office/drawing/2014/main" id="{AB752620-C3A1-EABF-29C8-A0CAC0B776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958" y="3237930"/>
            <a:ext cx="382140" cy="382140"/>
          </a:xfrm>
          <a:prstGeom prst="rect">
            <a:avLst/>
          </a:prstGeom>
        </p:spPr>
      </p:pic>
      <p:sp>
        <p:nvSpPr>
          <p:cNvPr id="8" name="CuadroTexto 33">
            <a:extLst>
              <a:ext uri="{FF2B5EF4-FFF2-40B4-BE49-F238E27FC236}">
                <a16:creationId xmlns:a16="http://schemas.microsoft.com/office/drawing/2014/main" id="{DBAE569C-7B55-8D33-5D79-AD191334B5CB}"/>
              </a:ext>
            </a:extLst>
          </p:cNvPr>
          <p:cNvSpPr txBox="1">
            <a:spLocks/>
          </p:cNvSpPr>
          <p:nvPr/>
        </p:nvSpPr>
        <p:spPr>
          <a:xfrm>
            <a:off x="10022966" y="1457343"/>
            <a:ext cx="2105026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192780"/>
                </a:solidFill>
                <a:latin typeface="Arial Nov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0" noProof="0" dirty="0">
                <a:solidFill>
                  <a:schemeClr val="bg1"/>
                </a:solidFill>
                <a:highlight>
                  <a:srgbClr val="002666"/>
                </a:highlight>
                <a:latin typeface="+mn-lt"/>
              </a:rPr>
              <a:t>2019 vs. 2025</a:t>
            </a:r>
          </a:p>
          <a:p>
            <a:pPr algn="l"/>
            <a:endParaRPr lang="es-CL" b="0" noProof="0" dirty="0">
              <a:solidFill>
                <a:schemeClr val="bg1"/>
              </a:solidFill>
              <a:highlight>
                <a:srgbClr val="002666"/>
              </a:highlight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2000" b="0" noProof="0" dirty="0">
                <a:latin typeface="+mn-lt"/>
              </a:rPr>
              <a:t>Generación solar creció </a:t>
            </a:r>
            <a:r>
              <a:rPr lang="es-CL" sz="2000" b="0" noProof="0" dirty="0">
                <a:solidFill>
                  <a:schemeClr val="bg1"/>
                </a:solidFill>
                <a:highlight>
                  <a:srgbClr val="002666"/>
                </a:highlight>
                <a:latin typeface="+mn-lt"/>
              </a:rPr>
              <a:t>220%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CL" sz="2000" b="0" noProof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2000" b="0" noProof="0" dirty="0">
                <a:latin typeface="+mn-lt"/>
              </a:rPr>
              <a:t>Energía eólica subió </a:t>
            </a:r>
            <a:r>
              <a:rPr lang="es-CL" sz="2000" b="0" noProof="0" dirty="0">
                <a:solidFill>
                  <a:schemeClr val="bg1"/>
                </a:solidFill>
                <a:highlight>
                  <a:srgbClr val="002666"/>
                </a:highlight>
              </a:rPr>
              <a:t>150%</a:t>
            </a:r>
            <a:endParaRPr lang="es-CL" sz="2000" b="0" noProof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CL" sz="2000" b="0" noProof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2000" b="0" noProof="0" dirty="0">
                <a:latin typeface="+mn-lt"/>
              </a:rPr>
              <a:t>Termoeléctrica a carbón disminuyó </a:t>
            </a:r>
            <a:r>
              <a:rPr lang="es-CL" sz="2000" b="0" noProof="0" dirty="0">
                <a:solidFill>
                  <a:schemeClr val="bg1"/>
                </a:solidFill>
                <a:highlight>
                  <a:srgbClr val="002666"/>
                </a:highlight>
              </a:rPr>
              <a:t>46%</a:t>
            </a:r>
            <a:endParaRPr lang="es-CL" sz="2000" noProof="0" dirty="0">
              <a:latin typeface="+mn-lt"/>
            </a:endParaRPr>
          </a:p>
          <a:p>
            <a:pPr algn="l"/>
            <a:endParaRPr lang="es-CL" sz="2800" noProof="0" dirty="0">
              <a:latin typeface="+mn-lt"/>
            </a:endParaRPr>
          </a:p>
          <a:p>
            <a:pPr algn="l"/>
            <a:endParaRPr lang="es-CL" noProof="0" dirty="0">
              <a:latin typeface="+mn-lt"/>
            </a:endParaRPr>
          </a:p>
        </p:txBody>
      </p:sp>
      <p:pic>
        <p:nvPicPr>
          <p:cNvPr id="9" name="Gráfico 8" descr="Batería en carga con relleno sólido">
            <a:extLst>
              <a:ext uri="{FF2B5EF4-FFF2-40B4-BE49-F238E27FC236}">
                <a16:creationId xmlns:a16="http://schemas.microsoft.com/office/drawing/2014/main" id="{3AC4EB9E-8180-4584-0613-73F731F876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958" y="4249979"/>
            <a:ext cx="382140" cy="382140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DAEA4127-1AB2-3D06-C196-3AA7E14B8A8F}"/>
              </a:ext>
            </a:extLst>
          </p:cNvPr>
          <p:cNvGrpSpPr/>
          <p:nvPr/>
        </p:nvGrpSpPr>
        <p:grpSpPr>
          <a:xfrm>
            <a:off x="4464991" y="3551095"/>
            <a:ext cx="1436181" cy="1682958"/>
            <a:chOff x="4428016" y="3754336"/>
            <a:chExt cx="1436181" cy="168295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6340805-0F83-B000-0C23-8F70A01EE37F}"/>
                </a:ext>
              </a:extLst>
            </p:cNvPr>
            <p:cNvSpPr/>
            <p:nvPr/>
          </p:nvSpPr>
          <p:spPr>
            <a:xfrm>
              <a:off x="5035522" y="3916390"/>
              <a:ext cx="828675" cy="1520904"/>
            </a:xfrm>
            <a:prstGeom prst="rect">
              <a:avLst/>
            </a:prstGeom>
            <a:noFill/>
            <a:ln w="44450">
              <a:solidFill>
                <a:srgbClr val="129588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C36AD73-6655-E542-7675-8C8B6AD1DB4B}"/>
                </a:ext>
              </a:extLst>
            </p:cNvPr>
            <p:cNvSpPr txBox="1"/>
            <p:nvPr/>
          </p:nvSpPr>
          <p:spPr>
            <a:xfrm>
              <a:off x="4428016" y="3754336"/>
              <a:ext cx="651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noProof="0" dirty="0">
                  <a:solidFill>
                    <a:schemeClr val="bg1"/>
                  </a:solidFill>
                  <a:highlight>
                    <a:srgbClr val="129588"/>
                  </a:highlight>
                </a:rPr>
                <a:t>44%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F8D2E9F-3A07-B439-1592-EED9CAF4D573}"/>
              </a:ext>
            </a:extLst>
          </p:cNvPr>
          <p:cNvGrpSpPr/>
          <p:nvPr/>
        </p:nvGrpSpPr>
        <p:grpSpPr>
          <a:xfrm>
            <a:off x="5486834" y="3009691"/>
            <a:ext cx="2190536" cy="2214837"/>
            <a:chOff x="5449267" y="3225767"/>
            <a:chExt cx="2190536" cy="2214837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6EA4486-BFCD-28E5-9364-33D8962266BB}"/>
                </a:ext>
              </a:extLst>
            </p:cNvPr>
            <p:cNvSpPr/>
            <p:nvPr/>
          </p:nvSpPr>
          <p:spPr>
            <a:xfrm>
              <a:off x="6811128" y="3371504"/>
              <a:ext cx="828675" cy="2069100"/>
            </a:xfrm>
            <a:prstGeom prst="rect">
              <a:avLst/>
            </a:prstGeom>
            <a:noFill/>
            <a:ln w="44450">
              <a:solidFill>
                <a:srgbClr val="129588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cxnSp>
          <p:nvCxnSpPr>
            <p:cNvPr id="13" name="Conector: curvado 12">
              <a:extLst>
                <a:ext uri="{FF2B5EF4-FFF2-40B4-BE49-F238E27FC236}">
                  <a16:creationId xmlns:a16="http://schemas.microsoft.com/office/drawing/2014/main" id="{652F06E3-49CC-262F-C156-5F2A0B1C7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267" y="3410433"/>
              <a:ext cx="799879" cy="470934"/>
            </a:xfrm>
            <a:prstGeom prst="curvedConnector3">
              <a:avLst>
                <a:gd name="adj1" fmla="val -11922"/>
              </a:avLst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42DE9A5-7DA0-0D0A-FFD6-2257DF03CF3F}"/>
                </a:ext>
              </a:extLst>
            </p:cNvPr>
            <p:cNvSpPr txBox="1"/>
            <p:nvPr/>
          </p:nvSpPr>
          <p:spPr>
            <a:xfrm>
              <a:off x="6096000" y="3225767"/>
              <a:ext cx="755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noProof="0" dirty="0">
                  <a:solidFill>
                    <a:schemeClr val="bg1"/>
                  </a:solidFill>
                  <a:highlight>
                    <a:srgbClr val="129588"/>
                  </a:highlight>
                </a:rPr>
                <a:t>55%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C6186C8-F07F-181A-CF33-BF269B06BC6A}"/>
              </a:ext>
            </a:extLst>
          </p:cNvPr>
          <p:cNvGrpSpPr/>
          <p:nvPr/>
        </p:nvGrpSpPr>
        <p:grpSpPr>
          <a:xfrm>
            <a:off x="7263033" y="2516825"/>
            <a:ext cx="2209980" cy="2717228"/>
            <a:chOff x="7263033" y="2516825"/>
            <a:chExt cx="2209980" cy="271722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55D0C34-36B1-12B6-07ED-1C8E199196A5}"/>
                </a:ext>
              </a:extLst>
            </p:cNvPr>
            <p:cNvSpPr/>
            <p:nvPr/>
          </p:nvSpPr>
          <p:spPr>
            <a:xfrm>
              <a:off x="8644338" y="2689049"/>
              <a:ext cx="828675" cy="2545004"/>
            </a:xfrm>
            <a:prstGeom prst="rect">
              <a:avLst/>
            </a:prstGeom>
            <a:noFill/>
            <a:ln w="44450">
              <a:solidFill>
                <a:srgbClr val="129588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cxnSp>
          <p:nvCxnSpPr>
            <p:cNvPr id="16" name="Conector: curvado 15">
              <a:extLst>
                <a:ext uri="{FF2B5EF4-FFF2-40B4-BE49-F238E27FC236}">
                  <a16:creationId xmlns:a16="http://schemas.microsoft.com/office/drawing/2014/main" id="{631434D3-1781-9790-D97B-B4CFB0C87DE5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7399688" y="2535305"/>
              <a:ext cx="483468" cy="756778"/>
            </a:xfrm>
            <a:prstGeom prst="curved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4EA4956-F435-E345-510B-8EB0F6D90C27}"/>
                </a:ext>
              </a:extLst>
            </p:cNvPr>
            <p:cNvSpPr txBox="1"/>
            <p:nvPr/>
          </p:nvSpPr>
          <p:spPr>
            <a:xfrm>
              <a:off x="8019812" y="2516825"/>
              <a:ext cx="721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noProof="0" dirty="0">
                  <a:solidFill>
                    <a:schemeClr val="bg1"/>
                  </a:solidFill>
                  <a:highlight>
                    <a:srgbClr val="129588"/>
                  </a:highlight>
                </a:rPr>
                <a:t>65%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8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05" y="217488"/>
            <a:ext cx="7789253" cy="1143000"/>
          </a:xfrm>
        </p:spPr>
        <p:txBody>
          <a:bodyPr>
            <a:noAutofit/>
          </a:bodyPr>
          <a:lstStyle/>
          <a:p>
            <a:r>
              <a:rPr lang="es-CL" sz="32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La energía renovable trae desafíos operacionales relevantes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8CCF65-E73A-E09F-E832-BA250983A718}"/>
              </a:ext>
            </a:extLst>
          </p:cNvPr>
          <p:cNvSpPr txBox="1"/>
          <p:nvPr/>
        </p:nvSpPr>
        <p:spPr>
          <a:xfrm>
            <a:off x="621322" y="5078801"/>
            <a:ext cx="7932128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s-CL" sz="2000" i="1" noProof="0" dirty="0"/>
              <a:t>El desafío no es solo incorporar más energías renovables, sino transformar la infraestructura, la operación y la regulación del sistema eléctrico </a:t>
            </a:r>
            <a:r>
              <a:rPr lang="es-CL" sz="2000" b="1" i="1" noProof="0" dirty="0"/>
              <a:t>para mantener la seguridad, confiabilidad y eficiencia en un escenario de alta penetración renovable.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219349E-A590-D13E-57DD-61DECC1B3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467601"/>
              </p:ext>
            </p:extLst>
          </p:nvPr>
        </p:nvGraphicFramePr>
        <p:xfrm>
          <a:off x="539505" y="1469938"/>
          <a:ext cx="8013945" cy="3489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500305">
                  <a:extLst>
                    <a:ext uri="{9D8B030D-6E8A-4147-A177-3AD203B41FA5}">
                      <a16:colId xmlns:a16="http://schemas.microsoft.com/office/drawing/2014/main" val="1327889730"/>
                    </a:ext>
                  </a:extLst>
                </a:gridCol>
                <a:gridCol w="5513640">
                  <a:extLst>
                    <a:ext uri="{9D8B030D-6E8A-4147-A177-3AD203B41FA5}">
                      <a16:colId xmlns:a16="http://schemas.microsoft.com/office/drawing/2014/main" val="1912272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INCERTIDUMBRE OPERACIONAL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Mayor variabilidad de generación renovable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Mayor complejidad en pronósticos y operación</a:t>
                      </a:r>
                    </a:p>
                    <a:p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200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ESTABILIDAD Y FORTALEZA DE RED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Reducción de inercia mecánica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Aumento de recursos basados en electrónica de potencia</a:t>
                      </a:r>
                      <a:endParaRPr lang="es-CL" sz="1400" i="1" noProof="0" dirty="0">
                        <a:latin typeface="Aptos" panose="020B0004020202020204" pitchFamily="34" charset="0"/>
                      </a:endParaRPr>
                    </a:p>
                    <a:p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5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USO DE LA INFRAESTRUCTURA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Congestión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Maximizar uso de la red sin comprometer seguridad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37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COORDINACIÓN DE RECURSOS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Integración de generación distribuida, almacenamiento y demanda flexible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Mayor complejidad en la coordinación en tiempo real</a:t>
                      </a:r>
                    </a:p>
                    <a:p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54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RESILIENCIA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Eventos extremos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Mayor exigencia en recuperación y robustez del sistema</a:t>
                      </a:r>
                    </a:p>
                    <a:p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2951354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16ACA6AD-6CFA-E3CF-CD82-FDA9451D3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8"/>
          <a:stretch>
            <a:fillRect/>
          </a:stretch>
        </p:blipFill>
        <p:spPr>
          <a:xfrm>
            <a:off x="8635267" y="0"/>
            <a:ext cx="35567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92934-238F-7B00-9305-DF351924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8292"/>
            <a:ext cx="10515600" cy="558072"/>
          </a:xfrm>
        </p:spPr>
        <p:txBody>
          <a:bodyPr>
            <a:noAutofit/>
          </a:bodyPr>
          <a:lstStyle/>
          <a:p>
            <a:r>
              <a:rPr lang="es-CL" sz="32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El Coordinador está abordando este desafío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4EBDB6-999A-F8B9-5196-D085D9288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22605"/>
            <a:ext cx="3898403" cy="5509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2179B2-9E78-EED5-ADD3-C402B529A8EA}"/>
              </a:ext>
            </a:extLst>
          </p:cNvPr>
          <p:cNvSpPr txBox="1"/>
          <p:nvPr/>
        </p:nvSpPr>
        <p:spPr>
          <a:xfrm>
            <a:off x="4819650" y="1122604"/>
            <a:ext cx="605775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noProof="0" dirty="0"/>
              <a:t>Para avanzar en una transición energética segura </a:t>
            </a:r>
            <a:r>
              <a:rPr lang="es-CL" sz="2400" b="1" noProof="0" dirty="0"/>
              <a:t>se requieren condiciones habilitantes:</a:t>
            </a:r>
          </a:p>
          <a:p>
            <a:endParaRPr lang="es-CL" sz="2400" noProof="0" dirty="0"/>
          </a:p>
          <a:p>
            <a:pPr marL="285750" indent="-285750">
              <a:buFontTx/>
              <a:buChar char="-"/>
            </a:pPr>
            <a:r>
              <a:rPr lang="es-CL" sz="2000" noProof="0" dirty="0"/>
              <a:t>Redes de transmisión robustas</a:t>
            </a:r>
          </a:p>
          <a:p>
            <a:pPr marL="285750" indent="-285750">
              <a:buFontTx/>
              <a:buChar char="-"/>
            </a:pPr>
            <a:endParaRPr lang="es-CL" sz="2000" noProof="0" dirty="0"/>
          </a:p>
          <a:p>
            <a:pPr marL="285750" indent="-285750">
              <a:buFontTx/>
              <a:buChar char="-"/>
            </a:pPr>
            <a:r>
              <a:rPr lang="es-CL" sz="2000" noProof="0" dirty="0"/>
              <a:t>Almacenamiento</a:t>
            </a:r>
          </a:p>
          <a:p>
            <a:pPr marL="285750" indent="-285750">
              <a:buFontTx/>
              <a:buChar char="-"/>
            </a:pPr>
            <a:endParaRPr lang="es-CL" sz="2000" noProof="0" dirty="0"/>
          </a:p>
          <a:p>
            <a:pPr marL="285750" indent="-285750">
              <a:buFontTx/>
              <a:buChar char="-"/>
            </a:pPr>
            <a:r>
              <a:rPr lang="es-CL" sz="2000" noProof="0" dirty="0"/>
              <a:t>Nuevas tecnologías para proveer fortaleza de red</a:t>
            </a:r>
          </a:p>
          <a:p>
            <a:pPr marL="285750" indent="-285750">
              <a:buFontTx/>
              <a:buChar char="-"/>
            </a:pPr>
            <a:endParaRPr lang="es-CL" sz="2000" noProof="0" dirty="0"/>
          </a:p>
          <a:p>
            <a:pPr marL="285750" indent="-285750">
              <a:buFontTx/>
              <a:buChar char="-"/>
            </a:pPr>
            <a:r>
              <a:rPr lang="es-CL" sz="2000" noProof="0" dirty="0"/>
              <a:t>Nuevos sistemas de modelación avanzada en el Coordinador</a:t>
            </a:r>
          </a:p>
          <a:p>
            <a:pPr marL="285750" indent="-285750">
              <a:buFontTx/>
              <a:buChar char="-"/>
            </a:pPr>
            <a:endParaRPr lang="es-CL" sz="2000" noProof="0" dirty="0"/>
          </a:p>
          <a:p>
            <a:pPr marL="285750" indent="-285750">
              <a:buFontTx/>
              <a:buChar char="-"/>
            </a:pPr>
            <a:r>
              <a:rPr lang="es-CL" sz="2000" noProof="0" dirty="0"/>
              <a:t>Fortalecer operación de redes de distribución y elevar exigencias a los PMGD</a:t>
            </a:r>
          </a:p>
          <a:p>
            <a:pPr marL="285750" indent="-285750">
              <a:buFontTx/>
              <a:buChar char="-"/>
            </a:pPr>
            <a:endParaRPr lang="es-CL" sz="2000" noProof="0" dirty="0"/>
          </a:p>
          <a:p>
            <a:pPr marL="285750" indent="-285750">
              <a:buFontTx/>
              <a:buChar char="-"/>
            </a:pPr>
            <a:r>
              <a:rPr lang="es-CL" sz="2000" noProof="0" dirty="0"/>
              <a:t>Avanzar en la evolución del mercado mayorista</a:t>
            </a:r>
          </a:p>
        </p:txBody>
      </p:sp>
    </p:spTree>
    <p:extLst>
      <p:ext uri="{BB962C8B-B14F-4D97-AF65-F5344CB8AC3E}">
        <p14:creationId xmlns:p14="http://schemas.microsoft.com/office/powerpoint/2010/main" val="392481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F082A-DF07-47B4-DAE0-6FEDF1DB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05" y="385235"/>
            <a:ext cx="9274175" cy="433915"/>
          </a:xfrm>
        </p:spPr>
        <p:txBody>
          <a:bodyPr>
            <a:noAutofit/>
          </a:bodyPr>
          <a:lstStyle/>
          <a:p>
            <a:r>
              <a:rPr lang="es-CL" noProof="0" dirty="0">
                <a:latin typeface="Helvetica" panose="020B0604020202020204" pitchFamily="34" charset="0"/>
                <a:cs typeface="Helvetica" panose="020B0604020202020204" pitchFamily="34" charset="0"/>
              </a:rPr>
              <a:t>Líneas de trabajo del Coordinador para lograr que  el sistema eléctrico opere confiable y seguro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7E8DE6-03DC-6D95-C734-1DBB5084E20C}"/>
              </a:ext>
            </a:extLst>
          </p:cNvPr>
          <p:cNvSpPr txBox="1"/>
          <p:nvPr/>
        </p:nvSpPr>
        <p:spPr>
          <a:xfrm>
            <a:off x="539505" y="5764879"/>
            <a:ext cx="1137627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L" sz="2000" b="1" i="1" noProof="0" dirty="0"/>
              <a:t>Más flexibilidad, almacenamiento, digitalización y transmisión </a:t>
            </a:r>
            <a:r>
              <a:rPr lang="es-CL" sz="2000" i="1" noProof="0" dirty="0"/>
              <a:t>para operar un sistema seguro, económico y con alta penetración de energías renovables.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CB23F05-E4BA-3193-5471-F401B490C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35138"/>
              </p:ext>
            </p:extLst>
          </p:nvPr>
        </p:nvGraphicFramePr>
        <p:xfrm>
          <a:off x="576081" y="1402080"/>
          <a:ext cx="8585445" cy="3840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78609">
                  <a:extLst>
                    <a:ext uri="{9D8B030D-6E8A-4147-A177-3AD203B41FA5}">
                      <a16:colId xmlns:a16="http://schemas.microsoft.com/office/drawing/2014/main" val="1327889730"/>
                    </a:ext>
                  </a:extLst>
                </a:gridCol>
                <a:gridCol w="5906836">
                  <a:extLst>
                    <a:ext uri="{9D8B030D-6E8A-4147-A177-3AD203B41FA5}">
                      <a16:colId xmlns:a16="http://schemas.microsoft.com/office/drawing/2014/main" val="1912272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OPERACIÓN MÁS ECONÓMICA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/>
                        <a:t>Optimización del despacho de generación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/>
                        <a:t>Incorporación de almacenamiento energético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/>
                        <a:t>Modelos de pronósticos más sofisticados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/>
                        <a:t>Desarrollo de servicios complementarios eficientes</a:t>
                      </a:r>
                    </a:p>
                    <a:p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200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OPERACIÓN MÁS SEGURA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Fortalecimiento del monitoreo y control en tiempo real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Estudios avanzados de estabilidad y seguridad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Modernización de herramientas operacionales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Nuevos estándares para tecnologías emergentes (</a:t>
                      </a:r>
                      <a:r>
                        <a:rPr lang="es-CL" sz="1400" noProof="0" dirty="0" err="1">
                          <a:latin typeface="Aptos" panose="020B0004020202020204" pitchFamily="34" charset="0"/>
                        </a:rPr>
                        <a:t>Grid</a:t>
                      </a: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s-CL" sz="1400" noProof="0" dirty="0" err="1">
                          <a:latin typeface="Aptos" panose="020B0004020202020204" pitchFamily="34" charset="0"/>
                        </a:rPr>
                        <a:t>Forming</a:t>
                      </a: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Mayor resiliencia frente a contingencias </a:t>
                      </a:r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5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INTEGRACIÓN DE ENERGÍAS RENOVABLES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Incorporación masiva de energía solar y eólica.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Desarrollo de almacenamiento (BESS).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Servicios complementarios para soporte de frecuencia y tensión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37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b="1" noProof="0" dirty="0">
                          <a:latin typeface="Aptos" panose="020B0004020202020204" pitchFamily="34" charset="0"/>
                        </a:rPr>
                        <a:t>DESARROLLO DE LA TRANSMISIÓN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Propuestas para la planificación de largo plazo de la red más robustas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Ajustes a bases de licitación para fomentar la competencia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L" sz="1400" noProof="0" dirty="0">
                          <a:latin typeface="Aptos" panose="020B0004020202020204" pitchFamily="34" charset="0"/>
                        </a:rPr>
                        <a:t>Seguimiento de obras para detectar de forma temprana retrasos</a:t>
                      </a:r>
                    </a:p>
                    <a:p>
                      <a:endParaRPr lang="es-CL" sz="900" noProof="0" dirty="0">
                        <a:latin typeface="Aptos" panose="020B00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545099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3CE5BEA-95F3-F24E-74F7-356FC1C347FE}"/>
              </a:ext>
            </a:extLst>
          </p:cNvPr>
          <p:cNvSpPr txBox="1"/>
          <p:nvPr/>
        </p:nvSpPr>
        <p:spPr>
          <a:xfrm>
            <a:off x="9420225" y="3881033"/>
            <a:ext cx="20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noProof="0" dirty="0">
                <a:solidFill>
                  <a:schemeClr val="tx2"/>
                </a:solidFill>
              </a:rPr>
              <a:t>Revisa nuestro Reporte de Cuenta Pública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6F5D1-0BEE-2D04-06E7-F06DA74B5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47" y="1700328"/>
            <a:ext cx="2270581" cy="22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6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B4DB0E1-15D6-8B51-6F4A-182A16777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s-CL" sz="4800" noProof="0" dirty="0">
                <a:solidFill>
                  <a:srgbClr val="FFFFFF"/>
                </a:solidFill>
              </a:rPr>
              <a:t>Del Sistema Eléctrico al Ecosistema Energético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FF99F78D-4006-93E9-B083-BAFD97085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es-CL" noProof="0" dirty="0">
                <a:solidFill>
                  <a:srgbClr val="FFFFFF"/>
                </a:solidFill>
              </a:rPr>
              <a:t>La transformación hacia un futuro centrado en las personas</a:t>
            </a:r>
          </a:p>
        </p:txBody>
      </p:sp>
    </p:spTree>
    <p:extLst>
      <p:ext uri="{BB962C8B-B14F-4D97-AF65-F5344CB8AC3E}">
        <p14:creationId xmlns:p14="http://schemas.microsoft.com/office/powerpoint/2010/main" val="388655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F87662-497B-FE70-3963-296DC836F9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18" r="-1" b="-1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8C7B7FE-CF0C-A463-B668-8F21887B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CL" sz="6600" noProof="0" dirty="0">
                <a:solidFill>
                  <a:schemeClr val="bg1"/>
                </a:solidFill>
              </a:rPr>
              <a:t>Debemos abordar el </a:t>
            </a:r>
            <a:r>
              <a:rPr lang="es-CL" sz="6600" noProof="0" dirty="0" err="1">
                <a:solidFill>
                  <a:schemeClr val="bg1"/>
                </a:solidFill>
              </a:rPr>
              <a:t>trilema</a:t>
            </a:r>
            <a:r>
              <a:rPr lang="es-CL" sz="6600" noProof="0" dirty="0">
                <a:solidFill>
                  <a:schemeClr val="bg1"/>
                </a:solidFill>
              </a:rPr>
              <a:t> </a:t>
            </a:r>
            <a:r>
              <a:rPr lang="es-CL" sz="6600" noProof="0" dirty="0" err="1">
                <a:solidFill>
                  <a:schemeClr val="bg1"/>
                </a:solidFill>
              </a:rPr>
              <a:t>energetico</a:t>
            </a:r>
            <a:endParaRPr lang="es-CL" sz="6600" noProof="0" dirty="0">
              <a:solidFill>
                <a:schemeClr val="bg1"/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394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78934CC-9464-4EDE-8767-527149AB4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" t="51112" r="35416" b="3333"/>
          <a:stretch/>
        </p:blipFill>
        <p:spPr>
          <a:xfrm>
            <a:off x="206788" y="2072498"/>
            <a:ext cx="7219217" cy="312923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E359B79-C1C2-4A97-BC35-4B455CE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5" t="11112" r="35416" b="48888"/>
          <a:stretch/>
        </p:blipFill>
        <p:spPr>
          <a:xfrm>
            <a:off x="7128524" y="1944914"/>
            <a:ext cx="5026415" cy="39978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B60AB2-AAEB-6AFA-ED6B-B4611F3F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CL" b="1" noProof="0" dirty="0"/>
              <a:t>Es necesario un enfoque de sostenibilidad para abordar el </a:t>
            </a:r>
            <a:r>
              <a:rPr lang="es-CL" b="1" noProof="0" dirty="0" err="1"/>
              <a:t>Trilema</a:t>
            </a:r>
            <a:r>
              <a:rPr lang="es-CL" b="1" noProof="0" dirty="0"/>
              <a:t> de la Energía</a:t>
            </a:r>
          </a:p>
        </p:txBody>
      </p:sp>
    </p:spTree>
    <p:extLst>
      <p:ext uri="{BB962C8B-B14F-4D97-AF65-F5344CB8AC3E}">
        <p14:creationId xmlns:p14="http://schemas.microsoft.com/office/powerpoint/2010/main" val="883201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</TotalTime>
  <Words>801</Words>
  <Application>Microsoft Office PowerPoint</Application>
  <PresentationFormat>Widescreen</PresentationFormat>
  <Paragraphs>127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Democratización de la energía: consumidores en el centro de la transformación Mercados, tecnología y flexibilidad para el Chile de 2035    Juan Carlos Olmedo Presidente Consejo Directivo Coordinador Eléctrico Nacional  Santiago, 17 de junio de 2026</vt:lpstr>
      <vt:lpstr>La red eléctrica en el año 2026</vt:lpstr>
      <vt:lpstr>Avance de la energía renovable en el sistema eléctrico</vt:lpstr>
      <vt:lpstr>La energía renovable trae desafíos operacionales relevantes</vt:lpstr>
      <vt:lpstr>El Coordinador está abordando este desafío</vt:lpstr>
      <vt:lpstr>Líneas de trabajo del Coordinador para lograr que  el sistema eléctrico opere confiable y seguro</vt:lpstr>
      <vt:lpstr>Del Sistema Eléctrico al Ecosistema Energético</vt:lpstr>
      <vt:lpstr>Debemos abordar el trilema energetico</vt:lpstr>
      <vt:lpstr>Es necesario un enfoque de sostenibilidad para abordar el Trilema de la Energía</vt:lpstr>
      <vt:lpstr>Estado del Trilema de Energía en Chile según WEC</vt:lpstr>
      <vt:lpstr>Principales brechas del Trilema de Energía en Chile</vt:lpstr>
      <vt:lpstr>Hasta ahora la transición energética se ha enfocado en la oferta y la transmisión …</vt:lpstr>
      <vt:lpstr>¿Cómo incentivar a los consumidores?</vt:lpstr>
      <vt:lpstr>Esquema de Demanda Responsiva para agua sanitaria en USA. </vt:lpstr>
      <vt:lpstr>Además, existe almacenamiento distribuido … que es necesario habilitar para dar flexibilidad a la red.</vt:lpstr>
      <vt:lpstr>Los Data Centers serán una recurso de flexibilidad para la red eléctrica: demanda inteligente, flexible y gestionable en tiempo real</vt:lpstr>
      <vt:lpstr>¿Cómo gestionamos estos recursos distribuidos?</vt:lpstr>
      <vt:lpstr>PowerPoint Presentation</vt:lpstr>
      <vt:lpstr>Diseño del mercado energético al 2035</vt:lpstr>
      <vt:lpstr>PowerPoint Presentation</vt:lpstr>
      <vt:lpstr>Visión de mercado eléctrico para Chile al 2035</vt:lpstr>
      <vt:lpstr>Reformas de mercado para habilitar la transición energética en Chile </vt:lpstr>
      <vt:lpstr>La transición energética requiere nuevas tecnologías y mercados capaces de valorar la flexibilidad, la confiabilidad y promover la innovación</vt:lpstr>
      <vt:lpstr>Democratización de la energía: consumidores en el centro de la transformación Mercados, tecnología y flexibilidad para el Chile de 2035    Juan Carlos Olmedo Presidente Consejo Directivo Coordinador Eléctrico Nacional  Santiago, 17 de junio de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Carlos Olmedo</dc:creator>
  <cp:lastModifiedBy>Andres Pozo Barcelo</cp:lastModifiedBy>
  <cp:revision>13</cp:revision>
  <cp:lastPrinted>2026-06-16T12:40:56Z</cp:lastPrinted>
  <dcterms:created xsi:type="dcterms:W3CDTF">2026-06-16T02:16:27Z</dcterms:created>
  <dcterms:modified xsi:type="dcterms:W3CDTF">2026-06-17T04:27:39Z</dcterms:modified>
</cp:coreProperties>
</file>