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5" r:id="rId4"/>
    <p:sldId id="276" r:id="rId5"/>
    <p:sldId id="277" r:id="rId6"/>
    <p:sldId id="261" r:id="rId7"/>
    <p:sldId id="278" r:id="rId8"/>
    <p:sldId id="263" r:id="rId9"/>
    <p:sldId id="279" r:id="rId10"/>
    <p:sldId id="265" r:id="rId11"/>
    <p:sldId id="280" r:id="rId12"/>
    <p:sldId id="281" r:id="rId13"/>
    <p:sldId id="282" r:id="rId14"/>
    <p:sldId id="269" r:id="rId15"/>
    <p:sldId id="283" r:id="rId16"/>
  </p:sldIdLst>
  <p:sldSz cx="12192000" cy="6858000"/>
  <p:notesSz cx="6858000" cy="12192000"/>
  <p:embeddedFontLst>
    <p:embeddedFont>
      <p:font typeface="Bahnschrift Condensed" panose="020B0502040204020203" pitchFamily="34" charset="0"/>
      <p:regular r:id="rId18"/>
      <p:bold r:id="rId19"/>
    </p:embeddedFont>
    <p:embeddedFont>
      <p:font typeface="Roboto Condensed" panose="02000000000000000000" pitchFamily="2" charset="0"/>
      <p:regular r:id="rId20"/>
      <p:bold r:id="rId21"/>
      <p:italic r:id="rId22"/>
      <p:boldItalic r:id="rId23"/>
    </p:embeddedFont>
    <p:embeddedFont>
      <p:font typeface="Roboto Condensed Medium" panose="02000000000000000000" pitchFamily="2" charset="0"/>
      <p:regular r:id="rId24"/>
      <p:italic r:id="rId2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B5"/>
    <a:srgbClr val="B6D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2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31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5CDFF-13F6-5910-07A9-71C92AE3C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FBE805-9C70-3067-01FC-673B5FE7E7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D4A188-2964-11D8-4026-86EABB9EB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CC03C1-8F8C-F26C-DA05-FF5C425B3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0F67F-2E81-7774-C1C4-7581416EC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48610-9DA1-2995-E2F0-46B8E4542B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D5F2DB-D2F9-ACAD-0477-AE00DC8E4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4953E-D5D8-0FD6-212B-0550D0508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37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89DDE-0494-8244-117F-CD6D36EFF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80F3A5-D770-50EF-DD96-3DE085268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4DFEE-444E-35B9-04D8-E1D84892B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57FA5-22CA-1DFB-F2C5-EDFC3B197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3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C6C43-3628-AA14-2565-90E9137BD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337633-B3CE-7F9C-939D-72E367F35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166A9D-BD8A-D706-B3FE-C6F1AD31D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2C30B-D4F2-85FA-F9FB-C620E19CD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9C7FB-FDBB-FA22-CA93-01931DE1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9D190-F115-9F22-0119-8B557487F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1B7694-795C-F4B3-B787-BA9D6C1F96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AD531-D0D5-41CB-D8DB-8A8892ACD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75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3DD3B-7D19-D873-C457-1E22B4463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8CD684-1D70-1500-E9C5-559AF1879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CE0BC7-51AC-F4BA-E04C-D6EFF08B4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0E2D4-A91C-BC0B-1C1C-77F4357614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4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15" y="1488558"/>
            <a:ext cx="4173111" cy="171514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64866" y="3719544"/>
            <a:ext cx="4634352" cy="975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Panel 2: </a:t>
            </a:r>
          </a:p>
          <a:p>
            <a:pPr marL="0" indent="0" algn="ctr">
              <a:lnSpc>
                <a:spcPct val="104000"/>
              </a:lnSpc>
              <a:buNone/>
            </a:pP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“</a:t>
            </a:r>
            <a:r>
              <a:rPr lang="en-US" sz="26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Almacenamiento</a:t>
            </a: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y </a:t>
            </a:r>
            <a:r>
              <a:rPr lang="en-US" sz="26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Flexibilidad</a:t>
            </a: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: </a:t>
            </a:r>
          </a:p>
          <a:p>
            <a:pPr marL="0" indent="0" algn="ctr">
              <a:lnSpc>
                <a:spcPct val="104000"/>
              </a:lnSpc>
              <a:buNone/>
            </a:pP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Nuevo Pilar del Sistema </a:t>
            </a:r>
            <a:r>
              <a:rPr lang="en-US" sz="26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Eléctrico</a:t>
            </a: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”</a:t>
            </a:r>
            <a:endParaRPr lang="en-US" sz="2600" dirty="0"/>
          </a:p>
        </p:txBody>
      </p:sp>
      <p:sp>
        <p:nvSpPr>
          <p:cNvPr id="5" name="Text 1"/>
          <p:cNvSpPr/>
          <p:nvPr/>
        </p:nvSpPr>
        <p:spPr>
          <a:xfrm>
            <a:off x="6989184" y="5579534"/>
            <a:ext cx="3923637" cy="7037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Felipe Gallardo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· Director de Estudios, ACERA AG.</a:t>
            </a:r>
            <a:endParaRPr lang="en-US" sz="1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felipe.gallardo@acera.cl ·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Junio 2026</a:t>
            </a:r>
            <a:endParaRPr lang="en-US" sz="14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F8CB8EE2-22C3-E918-E4D8-AB54AF97F3B7}"/>
              </a:ext>
            </a:extLst>
          </p:cNvPr>
          <p:cNvSpPr/>
          <p:nvPr/>
        </p:nvSpPr>
        <p:spPr>
          <a:xfrm flipH="1">
            <a:off x="905433" y="1132917"/>
            <a:ext cx="5190567" cy="4592166"/>
          </a:xfrm>
          <a:custGeom>
            <a:avLst/>
            <a:gdLst>
              <a:gd name="connsiteX0" fmla="*/ 2111189 w 5190567"/>
              <a:gd name="connsiteY0" fmla="*/ 3738278 h 4592166"/>
              <a:gd name="connsiteX1" fmla="*/ 3079377 w 5190567"/>
              <a:gd name="connsiteY1" fmla="*/ 3738278 h 4592166"/>
              <a:gd name="connsiteX2" fmla="*/ 3079377 w 5190567"/>
              <a:gd name="connsiteY2" fmla="*/ 4592166 h 4592166"/>
              <a:gd name="connsiteX3" fmla="*/ 2111189 w 5190567"/>
              <a:gd name="connsiteY3" fmla="*/ 4592166 h 4592166"/>
              <a:gd name="connsiteX4" fmla="*/ 3166783 w 5190567"/>
              <a:gd name="connsiteY4" fmla="*/ 3667122 h 4592166"/>
              <a:gd name="connsiteX5" fmla="*/ 3892922 w 5190567"/>
              <a:gd name="connsiteY5" fmla="*/ 3667122 h 4592166"/>
              <a:gd name="connsiteX6" fmla="*/ 3892922 w 5190567"/>
              <a:gd name="connsiteY6" fmla="*/ 4307536 h 4592166"/>
              <a:gd name="connsiteX7" fmla="*/ 3166783 w 5190567"/>
              <a:gd name="connsiteY7" fmla="*/ 4307536 h 4592166"/>
              <a:gd name="connsiteX8" fmla="*/ 1297642 w 5190567"/>
              <a:gd name="connsiteY8" fmla="*/ 3667122 h 4592166"/>
              <a:gd name="connsiteX9" fmla="*/ 2023781 w 5190567"/>
              <a:gd name="connsiteY9" fmla="*/ 3667122 h 4592166"/>
              <a:gd name="connsiteX10" fmla="*/ 2023781 w 5190567"/>
              <a:gd name="connsiteY10" fmla="*/ 4307536 h 4592166"/>
              <a:gd name="connsiteX11" fmla="*/ 1297642 w 5190567"/>
              <a:gd name="connsiteY11" fmla="*/ 4307536 h 4592166"/>
              <a:gd name="connsiteX12" fmla="*/ 4155142 w 5190567"/>
              <a:gd name="connsiteY12" fmla="*/ 2803710 h 4592166"/>
              <a:gd name="connsiteX13" fmla="*/ 4881281 w 5190567"/>
              <a:gd name="connsiteY13" fmla="*/ 2803710 h 4592166"/>
              <a:gd name="connsiteX14" fmla="*/ 4881281 w 5190567"/>
              <a:gd name="connsiteY14" fmla="*/ 3444124 h 4592166"/>
              <a:gd name="connsiteX15" fmla="*/ 4155142 w 5190567"/>
              <a:gd name="connsiteY15" fmla="*/ 3444124 h 4592166"/>
              <a:gd name="connsiteX16" fmla="*/ 3166784 w 5190567"/>
              <a:gd name="connsiteY16" fmla="*/ 2803710 h 4592166"/>
              <a:gd name="connsiteX17" fmla="*/ 4054289 w 5190567"/>
              <a:gd name="connsiteY17" fmla="*/ 2803710 h 4592166"/>
              <a:gd name="connsiteX18" fmla="*/ 4054289 w 5190567"/>
              <a:gd name="connsiteY18" fmla="*/ 3586440 h 4592166"/>
              <a:gd name="connsiteX19" fmla="*/ 3166784 w 5190567"/>
              <a:gd name="connsiteY19" fmla="*/ 3586440 h 4592166"/>
              <a:gd name="connsiteX20" fmla="*/ 2111189 w 5190567"/>
              <a:gd name="connsiteY20" fmla="*/ 2803710 h 4592166"/>
              <a:gd name="connsiteX21" fmla="*/ 3079377 w 5190567"/>
              <a:gd name="connsiteY21" fmla="*/ 2803710 h 4592166"/>
              <a:gd name="connsiteX22" fmla="*/ 3079377 w 5190567"/>
              <a:gd name="connsiteY22" fmla="*/ 3657598 h 4592166"/>
              <a:gd name="connsiteX23" fmla="*/ 2111189 w 5190567"/>
              <a:gd name="connsiteY23" fmla="*/ 3657598 h 4592166"/>
              <a:gd name="connsiteX24" fmla="*/ 1136277 w 5190567"/>
              <a:gd name="connsiteY24" fmla="*/ 2803710 h 4592166"/>
              <a:gd name="connsiteX25" fmla="*/ 2023781 w 5190567"/>
              <a:gd name="connsiteY25" fmla="*/ 2803710 h 4592166"/>
              <a:gd name="connsiteX26" fmla="*/ 2023781 w 5190567"/>
              <a:gd name="connsiteY26" fmla="*/ 3586440 h 4592166"/>
              <a:gd name="connsiteX27" fmla="*/ 1136277 w 5190567"/>
              <a:gd name="connsiteY27" fmla="*/ 3586440 h 4592166"/>
              <a:gd name="connsiteX28" fmla="*/ 329456 w 5190567"/>
              <a:gd name="connsiteY28" fmla="*/ 2803710 h 4592166"/>
              <a:gd name="connsiteX29" fmla="*/ 1055595 w 5190567"/>
              <a:gd name="connsiteY29" fmla="*/ 2803710 h 4592166"/>
              <a:gd name="connsiteX30" fmla="*/ 1055595 w 5190567"/>
              <a:gd name="connsiteY30" fmla="*/ 3444124 h 4592166"/>
              <a:gd name="connsiteX31" fmla="*/ 329456 w 5190567"/>
              <a:gd name="connsiteY31" fmla="*/ 3444124 h 4592166"/>
              <a:gd name="connsiteX32" fmla="*/ 4222379 w 5190567"/>
              <a:gd name="connsiteY32" fmla="*/ 1869140 h 4592166"/>
              <a:gd name="connsiteX33" fmla="*/ 5190567 w 5190567"/>
              <a:gd name="connsiteY33" fmla="*/ 1869140 h 4592166"/>
              <a:gd name="connsiteX34" fmla="*/ 5190567 w 5190567"/>
              <a:gd name="connsiteY34" fmla="*/ 2723028 h 4592166"/>
              <a:gd name="connsiteX35" fmla="*/ 4222379 w 5190567"/>
              <a:gd name="connsiteY35" fmla="*/ 2723028 h 4592166"/>
              <a:gd name="connsiteX36" fmla="*/ 3166784 w 5190567"/>
              <a:gd name="connsiteY36" fmla="*/ 1869140 h 4592166"/>
              <a:gd name="connsiteX37" fmla="*/ 4134972 w 5190567"/>
              <a:gd name="connsiteY37" fmla="*/ 1869140 h 4592166"/>
              <a:gd name="connsiteX38" fmla="*/ 4134972 w 5190567"/>
              <a:gd name="connsiteY38" fmla="*/ 2723028 h 4592166"/>
              <a:gd name="connsiteX39" fmla="*/ 3166784 w 5190567"/>
              <a:gd name="connsiteY39" fmla="*/ 2723028 h 4592166"/>
              <a:gd name="connsiteX40" fmla="*/ 2111189 w 5190567"/>
              <a:gd name="connsiteY40" fmla="*/ 1869140 h 4592166"/>
              <a:gd name="connsiteX41" fmla="*/ 3079377 w 5190567"/>
              <a:gd name="connsiteY41" fmla="*/ 1869140 h 4592166"/>
              <a:gd name="connsiteX42" fmla="*/ 3079377 w 5190567"/>
              <a:gd name="connsiteY42" fmla="*/ 2723028 h 4592166"/>
              <a:gd name="connsiteX43" fmla="*/ 2111189 w 5190567"/>
              <a:gd name="connsiteY43" fmla="*/ 2723028 h 4592166"/>
              <a:gd name="connsiteX44" fmla="*/ 1055595 w 5190567"/>
              <a:gd name="connsiteY44" fmla="*/ 1869140 h 4592166"/>
              <a:gd name="connsiteX45" fmla="*/ 2023782 w 5190567"/>
              <a:gd name="connsiteY45" fmla="*/ 1869140 h 4592166"/>
              <a:gd name="connsiteX46" fmla="*/ 2023782 w 5190567"/>
              <a:gd name="connsiteY46" fmla="*/ 2723028 h 4592166"/>
              <a:gd name="connsiteX47" fmla="*/ 1055595 w 5190567"/>
              <a:gd name="connsiteY47" fmla="*/ 2723028 h 4592166"/>
              <a:gd name="connsiteX48" fmla="*/ 0 w 5190567"/>
              <a:gd name="connsiteY48" fmla="*/ 1869140 h 4592166"/>
              <a:gd name="connsiteX49" fmla="*/ 968188 w 5190567"/>
              <a:gd name="connsiteY49" fmla="*/ 1869140 h 4592166"/>
              <a:gd name="connsiteX50" fmla="*/ 968188 w 5190567"/>
              <a:gd name="connsiteY50" fmla="*/ 2723028 h 4592166"/>
              <a:gd name="connsiteX51" fmla="*/ 0 w 5190567"/>
              <a:gd name="connsiteY51" fmla="*/ 2723028 h 4592166"/>
              <a:gd name="connsiteX52" fmla="*/ 4155142 w 5190567"/>
              <a:gd name="connsiteY52" fmla="*/ 1148044 h 4592166"/>
              <a:gd name="connsiteX53" fmla="*/ 4881281 w 5190567"/>
              <a:gd name="connsiteY53" fmla="*/ 1148044 h 4592166"/>
              <a:gd name="connsiteX54" fmla="*/ 4881281 w 5190567"/>
              <a:gd name="connsiteY54" fmla="*/ 1788458 h 4592166"/>
              <a:gd name="connsiteX55" fmla="*/ 4155142 w 5190567"/>
              <a:gd name="connsiteY55" fmla="*/ 1788458 h 4592166"/>
              <a:gd name="connsiteX56" fmla="*/ 337014 w 5190567"/>
              <a:gd name="connsiteY56" fmla="*/ 1143671 h 4592166"/>
              <a:gd name="connsiteX57" fmla="*/ 1063153 w 5190567"/>
              <a:gd name="connsiteY57" fmla="*/ 1143671 h 4592166"/>
              <a:gd name="connsiteX58" fmla="*/ 1063153 w 5190567"/>
              <a:gd name="connsiteY58" fmla="*/ 1784085 h 4592166"/>
              <a:gd name="connsiteX59" fmla="*/ 337014 w 5190567"/>
              <a:gd name="connsiteY59" fmla="*/ 1784085 h 4592166"/>
              <a:gd name="connsiteX60" fmla="*/ 3166784 w 5190567"/>
              <a:gd name="connsiteY60" fmla="*/ 1005728 h 4592166"/>
              <a:gd name="connsiteX61" fmla="*/ 4054289 w 5190567"/>
              <a:gd name="connsiteY61" fmla="*/ 1005728 h 4592166"/>
              <a:gd name="connsiteX62" fmla="*/ 4054289 w 5190567"/>
              <a:gd name="connsiteY62" fmla="*/ 1788458 h 4592166"/>
              <a:gd name="connsiteX63" fmla="*/ 3166784 w 5190567"/>
              <a:gd name="connsiteY63" fmla="*/ 1788458 h 4592166"/>
              <a:gd name="connsiteX64" fmla="*/ 1136277 w 5190567"/>
              <a:gd name="connsiteY64" fmla="*/ 1005728 h 4592166"/>
              <a:gd name="connsiteX65" fmla="*/ 2023781 w 5190567"/>
              <a:gd name="connsiteY65" fmla="*/ 1005728 h 4592166"/>
              <a:gd name="connsiteX66" fmla="*/ 2023781 w 5190567"/>
              <a:gd name="connsiteY66" fmla="*/ 1788458 h 4592166"/>
              <a:gd name="connsiteX67" fmla="*/ 1136277 w 5190567"/>
              <a:gd name="connsiteY67" fmla="*/ 1788458 h 4592166"/>
              <a:gd name="connsiteX68" fmla="*/ 2111189 w 5190567"/>
              <a:gd name="connsiteY68" fmla="*/ 934570 h 4592166"/>
              <a:gd name="connsiteX69" fmla="*/ 3079377 w 5190567"/>
              <a:gd name="connsiteY69" fmla="*/ 934570 h 4592166"/>
              <a:gd name="connsiteX70" fmla="*/ 3079377 w 5190567"/>
              <a:gd name="connsiteY70" fmla="*/ 1788458 h 4592166"/>
              <a:gd name="connsiteX71" fmla="*/ 2111189 w 5190567"/>
              <a:gd name="connsiteY71" fmla="*/ 1788458 h 4592166"/>
              <a:gd name="connsiteX72" fmla="*/ 3166785 w 5190567"/>
              <a:gd name="connsiteY72" fmla="*/ 298415 h 4592166"/>
              <a:gd name="connsiteX73" fmla="*/ 3892924 w 5190567"/>
              <a:gd name="connsiteY73" fmla="*/ 298415 h 4592166"/>
              <a:gd name="connsiteX74" fmla="*/ 3892924 w 5190567"/>
              <a:gd name="connsiteY74" fmla="*/ 938829 h 4592166"/>
              <a:gd name="connsiteX75" fmla="*/ 3166785 w 5190567"/>
              <a:gd name="connsiteY75" fmla="*/ 938829 h 4592166"/>
              <a:gd name="connsiteX76" fmla="*/ 1297644 w 5190567"/>
              <a:gd name="connsiteY76" fmla="*/ 298415 h 4592166"/>
              <a:gd name="connsiteX77" fmla="*/ 2023782 w 5190567"/>
              <a:gd name="connsiteY77" fmla="*/ 298415 h 4592166"/>
              <a:gd name="connsiteX78" fmla="*/ 2023782 w 5190567"/>
              <a:gd name="connsiteY78" fmla="*/ 938829 h 4592166"/>
              <a:gd name="connsiteX79" fmla="*/ 1297644 w 5190567"/>
              <a:gd name="connsiteY79" fmla="*/ 938829 h 4592166"/>
              <a:gd name="connsiteX80" fmla="*/ 2111189 w 5190567"/>
              <a:gd name="connsiteY80" fmla="*/ 0 h 4592166"/>
              <a:gd name="connsiteX81" fmla="*/ 3079377 w 5190567"/>
              <a:gd name="connsiteY81" fmla="*/ 0 h 4592166"/>
              <a:gd name="connsiteX82" fmla="*/ 3079377 w 5190567"/>
              <a:gd name="connsiteY82" fmla="*/ 853888 h 4592166"/>
              <a:gd name="connsiteX83" fmla="*/ 2111189 w 5190567"/>
              <a:gd name="connsiteY83" fmla="*/ 853888 h 45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190567" h="4592166">
                <a:moveTo>
                  <a:pt x="2111189" y="3738278"/>
                </a:moveTo>
                <a:lnTo>
                  <a:pt x="3079377" y="3738278"/>
                </a:lnTo>
                <a:lnTo>
                  <a:pt x="3079377" y="4592166"/>
                </a:lnTo>
                <a:lnTo>
                  <a:pt x="2111189" y="4592166"/>
                </a:lnTo>
                <a:close/>
                <a:moveTo>
                  <a:pt x="3166783" y="3667122"/>
                </a:moveTo>
                <a:lnTo>
                  <a:pt x="3892922" y="3667122"/>
                </a:lnTo>
                <a:lnTo>
                  <a:pt x="3892922" y="4307536"/>
                </a:lnTo>
                <a:lnTo>
                  <a:pt x="3166783" y="4307536"/>
                </a:lnTo>
                <a:close/>
                <a:moveTo>
                  <a:pt x="1297642" y="3667122"/>
                </a:moveTo>
                <a:lnTo>
                  <a:pt x="2023781" y="3667122"/>
                </a:lnTo>
                <a:lnTo>
                  <a:pt x="2023781" y="4307536"/>
                </a:lnTo>
                <a:lnTo>
                  <a:pt x="1297642" y="4307536"/>
                </a:lnTo>
                <a:close/>
                <a:moveTo>
                  <a:pt x="4155142" y="2803710"/>
                </a:moveTo>
                <a:lnTo>
                  <a:pt x="4881281" y="2803710"/>
                </a:lnTo>
                <a:lnTo>
                  <a:pt x="4881281" y="3444124"/>
                </a:lnTo>
                <a:lnTo>
                  <a:pt x="4155142" y="3444124"/>
                </a:lnTo>
                <a:close/>
                <a:moveTo>
                  <a:pt x="3166784" y="2803710"/>
                </a:moveTo>
                <a:lnTo>
                  <a:pt x="4054289" y="2803710"/>
                </a:lnTo>
                <a:lnTo>
                  <a:pt x="4054289" y="3586440"/>
                </a:lnTo>
                <a:lnTo>
                  <a:pt x="3166784" y="3586440"/>
                </a:lnTo>
                <a:close/>
                <a:moveTo>
                  <a:pt x="2111189" y="2803710"/>
                </a:moveTo>
                <a:lnTo>
                  <a:pt x="3079377" y="2803710"/>
                </a:lnTo>
                <a:lnTo>
                  <a:pt x="3079377" y="3657598"/>
                </a:lnTo>
                <a:lnTo>
                  <a:pt x="2111189" y="3657598"/>
                </a:lnTo>
                <a:close/>
                <a:moveTo>
                  <a:pt x="1136277" y="2803710"/>
                </a:moveTo>
                <a:lnTo>
                  <a:pt x="2023781" y="2803710"/>
                </a:lnTo>
                <a:lnTo>
                  <a:pt x="2023781" y="3586440"/>
                </a:lnTo>
                <a:lnTo>
                  <a:pt x="1136277" y="3586440"/>
                </a:lnTo>
                <a:close/>
                <a:moveTo>
                  <a:pt x="329456" y="2803710"/>
                </a:moveTo>
                <a:lnTo>
                  <a:pt x="1055595" y="2803710"/>
                </a:lnTo>
                <a:lnTo>
                  <a:pt x="1055595" y="3444124"/>
                </a:lnTo>
                <a:lnTo>
                  <a:pt x="329456" y="3444124"/>
                </a:lnTo>
                <a:close/>
                <a:moveTo>
                  <a:pt x="4222379" y="1869140"/>
                </a:moveTo>
                <a:lnTo>
                  <a:pt x="5190567" y="1869140"/>
                </a:lnTo>
                <a:lnTo>
                  <a:pt x="5190567" y="2723028"/>
                </a:lnTo>
                <a:lnTo>
                  <a:pt x="4222379" y="2723028"/>
                </a:lnTo>
                <a:close/>
                <a:moveTo>
                  <a:pt x="3166784" y="1869140"/>
                </a:moveTo>
                <a:lnTo>
                  <a:pt x="4134972" y="1869140"/>
                </a:lnTo>
                <a:lnTo>
                  <a:pt x="4134972" y="2723028"/>
                </a:lnTo>
                <a:lnTo>
                  <a:pt x="3166784" y="2723028"/>
                </a:lnTo>
                <a:close/>
                <a:moveTo>
                  <a:pt x="2111189" y="1869140"/>
                </a:moveTo>
                <a:lnTo>
                  <a:pt x="3079377" y="1869140"/>
                </a:lnTo>
                <a:lnTo>
                  <a:pt x="3079377" y="2723028"/>
                </a:lnTo>
                <a:lnTo>
                  <a:pt x="2111189" y="2723028"/>
                </a:lnTo>
                <a:close/>
                <a:moveTo>
                  <a:pt x="1055595" y="1869140"/>
                </a:moveTo>
                <a:lnTo>
                  <a:pt x="2023782" y="1869140"/>
                </a:lnTo>
                <a:lnTo>
                  <a:pt x="2023782" y="2723028"/>
                </a:lnTo>
                <a:lnTo>
                  <a:pt x="1055595" y="2723028"/>
                </a:lnTo>
                <a:close/>
                <a:moveTo>
                  <a:pt x="0" y="1869140"/>
                </a:moveTo>
                <a:lnTo>
                  <a:pt x="968188" y="1869140"/>
                </a:lnTo>
                <a:lnTo>
                  <a:pt x="968188" y="2723028"/>
                </a:lnTo>
                <a:lnTo>
                  <a:pt x="0" y="2723028"/>
                </a:lnTo>
                <a:close/>
                <a:moveTo>
                  <a:pt x="4155142" y="1148044"/>
                </a:moveTo>
                <a:lnTo>
                  <a:pt x="4881281" y="1148044"/>
                </a:lnTo>
                <a:lnTo>
                  <a:pt x="4881281" y="1788458"/>
                </a:lnTo>
                <a:lnTo>
                  <a:pt x="4155142" y="1788458"/>
                </a:lnTo>
                <a:close/>
                <a:moveTo>
                  <a:pt x="337014" y="1143671"/>
                </a:moveTo>
                <a:lnTo>
                  <a:pt x="1063153" y="1143671"/>
                </a:lnTo>
                <a:lnTo>
                  <a:pt x="1063153" y="1784085"/>
                </a:lnTo>
                <a:lnTo>
                  <a:pt x="337014" y="1784085"/>
                </a:lnTo>
                <a:close/>
                <a:moveTo>
                  <a:pt x="3166784" y="1005728"/>
                </a:moveTo>
                <a:lnTo>
                  <a:pt x="4054289" y="1005728"/>
                </a:lnTo>
                <a:lnTo>
                  <a:pt x="4054289" y="1788458"/>
                </a:lnTo>
                <a:lnTo>
                  <a:pt x="3166784" y="1788458"/>
                </a:lnTo>
                <a:close/>
                <a:moveTo>
                  <a:pt x="1136277" y="1005728"/>
                </a:moveTo>
                <a:lnTo>
                  <a:pt x="2023781" y="1005728"/>
                </a:lnTo>
                <a:lnTo>
                  <a:pt x="2023781" y="1788458"/>
                </a:lnTo>
                <a:lnTo>
                  <a:pt x="1136277" y="1788458"/>
                </a:lnTo>
                <a:close/>
                <a:moveTo>
                  <a:pt x="2111189" y="934570"/>
                </a:moveTo>
                <a:lnTo>
                  <a:pt x="3079377" y="934570"/>
                </a:lnTo>
                <a:lnTo>
                  <a:pt x="3079377" y="1788458"/>
                </a:lnTo>
                <a:lnTo>
                  <a:pt x="2111189" y="1788458"/>
                </a:lnTo>
                <a:close/>
                <a:moveTo>
                  <a:pt x="3166785" y="298415"/>
                </a:moveTo>
                <a:lnTo>
                  <a:pt x="3892924" y="298415"/>
                </a:lnTo>
                <a:lnTo>
                  <a:pt x="3892924" y="938829"/>
                </a:lnTo>
                <a:lnTo>
                  <a:pt x="3166785" y="938829"/>
                </a:lnTo>
                <a:close/>
                <a:moveTo>
                  <a:pt x="1297644" y="298415"/>
                </a:moveTo>
                <a:lnTo>
                  <a:pt x="2023782" y="298415"/>
                </a:lnTo>
                <a:lnTo>
                  <a:pt x="2023782" y="938829"/>
                </a:lnTo>
                <a:lnTo>
                  <a:pt x="1297644" y="938829"/>
                </a:lnTo>
                <a:close/>
                <a:moveTo>
                  <a:pt x="2111189" y="0"/>
                </a:moveTo>
                <a:lnTo>
                  <a:pt x="3079377" y="0"/>
                </a:lnTo>
                <a:lnTo>
                  <a:pt x="3079377" y="853888"/>
                </a:lnTo>
                <a:lnTo>
                  <a:pt x="2111189" y="853888"/>
                </a:lnTo>
                <a:close/>
              </a:path>
            </a:pathLst>
          </a:custGeom>
          <a:blipFill>
            <a:blip r:embed="rId4"/>
            <a:stretch>
              <a:fillRect l="-2850" t="518" r="1452" b="-191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09DCBAF7-71B5-93C3-7355-2709394ED497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64193" y="266984"/>
            <a:ext cx="1949449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35" y="-95416"/>
            <a:ext cx="12374438" cy="69607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58854" y="1168116"/>
            <a:ext cx="3503922" cy="361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Reflexión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61573" y="2186398"/>
            <a:ext cx="45719" cy="1424246"/>
          </a:xfrm>
          <a:prstGeom prst="roundRect">
            <a:avLst>
              <a:gd name="adj" fmla="val 5999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s-CL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47903" y="2120242"/>
            <a:ext cx="10812474" cy="13463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just">
              <a:lnSpc>
                <a:spcPct val="113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Los sistemas de almacenamiento están </a:t>
            </a:r>
            <a:r>
              <a:rPr lang="en-US" sz="2400" b="1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redefiniendo la operación del Sistema</a:t>
            </a: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, habilitando una mayor integración de energías renovables y fortaleciendo la flexibilidad y la seguridad operativa.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847903" y="4122387"/>
            <a:ext cx="10796008" cy="196550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just">
              <a:lnSpc>
                <a:spcPct val="113000"/>
              </a:lnSpc>
            </a:pP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En un contexto de alta penetración renovable y descarbonización, el desafío </a:t>
            </a:r>
            <a:r>
              <a:rPr lang="en-US" sz="2400" dirty="0" err="1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ya</a:t>
            </a: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no es tecnológico, </a:t>
            </a:r>
            <a:r>
              <a:rPr lang="en-US" sz="2400" dirty="0" err="1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sino</a:t>
            </a: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operacional</a:t>
            </a: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/</a:t>
            </a:r>
            <a:r>
              <a:rPr lang="en-US" sz="2400" dirty="0" err="1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regulatorio</a:t>
            </a:r>
            <a:r>
              <a:rPr lang="en-US" sz="2400" dirty="0">
                <a:solidFill>
                  <a:schemeClr val="bg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: establecer reglas que permitan capturar plenamente el valor de estos recursos flexibles para el Sistema en su conjunto.</a:t>
            </a:r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BF492CDF-E311-630E-92F9-0A0BAB08472F}"/>
              </a:ext>
            </a:extLst>
          </p:cNvPr>
          <p:cNvSpPr/>
          <p:nvPr/>
        </p:nvSpPr>
        <p:spPr>
          <a:xfrm>
            <a:off x="684432" y="4122387"/>
            <a:ext cx="45719" cy="1424246"/>
          </a:xfrm>
          <a:prstGeom prst="roundRect">
            <a:avLst>
              <a:gd name="adj" fmla="val 5999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s-CL">
              <a:solidFill>
                <a:schemeClr val="bg1"/>
              </a:solidFill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9AC12A7B-6D1A-AF69-9444-5CAF3BCA183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0422" y="205643"/>
            <a:ext cx="1949449" cy="819149"/>
          </a:xfrm>
          <a:prstGeom prst="rect">
            <a:avLst/>
          </a:prstGeom>
        </p:spPr>
      </p:pic>
      <p:pic>
        <p:nvPicPr>
          <p:cNvPr id="10" name="Gráfico 9" descr="Batería en carga contorno">
            <a:extLst>
              <a:ext uri="{FF2B5EF4-FFF2-40B4-BE49-F238E27FC236}">
                <a16:creationId xmlns:a16="http://schemas.microsoft.com/office/drawing/2014/main" id="{FC5E8C7F-0538-520B-40A1-C5663010A8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1623" y="875957"/>
            <a:ext cx="1103166" cy="11031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">
            <a:extLst>
              <a:ext uri="{FF2B5EF4-FFF2-40B4-BE49-F238E27FC236}">
                <a16:creationId xmlns:a16="http://schemas.microsoft.com/office/drawing/2014/main" id="{F291125E-65DA-DF5B-7382-D1D7A3E3567B}"/>
              </a:ext>
            </a:extLst>
          </p:cNvPr>
          <p:cNvSpPr/>
          <p:nvPr/>
        </p:nvSpPr>
        <p:spPr>
          <a:xfrm>
            <a:off x="446890" y="6179127"/>
            <a:ext cx="6273524" cy="498454"/>
          </a:xfrm>
          <a:prstGeom prst="roundRect">
            <a:avLst>
              <a:gd name="adj" fmla="val 7880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s-CL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7A040635-07C3-0E7A-E1E3-55314E07A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57" y="6309097"/>
            <a:ext cx="169185" cy="135334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531919" y="628069"/>
            <a:ext cx="6501047" cy="5994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valor de una batería depende de </a:t>
            </a:r>
          </a:p>
          <a:p>
            <a:pPr marL="0" indent="0" algn="l">
              <a:lnSpc>
                <a:spcPct val="104000"/>
              </a:lnSpc>
              <a:buNone/>
            </a:pPr>
            <a:r>
              <a:rPr lang="en-US" sz="3250" i="1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cuándo</a:t>
            </a:r>
            <a:r>
              <a:rPr lang="en-US" sz="3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usa su energía</a:t>
            </a:r>
            <a:endParaRPr lang="en-US" sz="3250" dirty="0"/>
          </a:p>
        </p:txBody>
      </p:sp>
      <p:sp>
        <p:nvSpPr>
          <p:cNvPr id="5" name="Shape 3"/>
          <p:cNvSpPr/>
          <p:nvPr/>
        </p:nvSpPr>
        <p:spPr>
          <a:xfrm>
            <a:off x="531918" y="1930190"/>
            <a:ext cx="6630703" cy="2061913"/>
          </a:xfrm>
          <a:prstGeom prst="roundRect">
            <a:avLst>
              <a:gd name="adj" fmla="val 3545"/>
            </a:avLst>
          </a:prstGeom>
          <a:solidFill>
            <a:srgbClr val="505468">
              <a:alpha val="95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6" name="Text 4"/>
          <p:cNvSpPr/>
          <p:nvPr/>
        </p:nvSpPr>
        <p:spPr>
          <a:xfrm>
            <a:off x="697213" y="2095488"/>
            <a:ext cx="2676954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Lógica</a:t>
            </a:r>
            <a:r>
              <a:rPr lang="en-US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intertemporal</a:t>
            </a:r>
            <a:endParaRPr lang="en-US" b="1" dirty="0"/>
          </a:p>
        </p:txBody>
      </p:sp>
      <p:sp>
        <p:nvSpPr>
          <p:cNvPr id="7" name="Text 5"/>
          <p:cNvSpPr/>
          <p:nvPr/>
        </p:nvSpPr>
        <p:spPr>
          <a:xfrm>
            <a:off x="697213" y="2519250"/>
            <a:ext cx="6335753" cy="13748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/>
          <a:p>
            <a:pPr marL="285750" indent="-285750" algn="l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Una batería no tiene un costo marginal físico como una central convencional. Su decisión relevante es </a:t>
            </a:r>
            <a:r>
              <a:rPr lang="en-US" sz="1600" b="1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intertemporal</a:t>
            </a:r>
            <a:r>
              <a:rPr lang="en-US" sz="16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: usar energía ahora o reservarla para </a:t>
            </a:r>
            <a:r>
              <a:rPr lang="en-US" sz="1600" dirty="0" err="1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después</a:t>
            </a:r>
            <a:r>
              <a:rPr lang="en-US" sz="16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.</a:t>
            </a:r>
          </a:p>
          <a:p>
            <a:pPr marL="285750" indent="-285750" algn="l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El estado de carga importa en cada momento del día, y el costo de oportunidad debe ser parte de la señal operacional.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42515" y="4317877"/>
            <a:ext cx="2676954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b="1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Implicancia</a:t>
            </a:r>
            <a:r>
              <a:rPr lang="en-US" b="1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práctica</a:t>
            </a:r>
            <a:endParaRPr lang="en-US" b="1" dirty="0"/>
          </a:p>
        </p:txBody>
      </p:sp>
      <p:sp>
        <p:nvSpPr>
          <p:cNvPr id="9" name="Text 7"/>
          <p:cNvSpPr/>
          <p:nvPr/>
        </p:nvSpPr>
        <p:spPr>
          <a:xfrm>
            <a:off x="542515" y="4581163"/>
            <a:ext cx="6490451" cy="14947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algn="l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Una batería no puede despacharse como si fuera una central convencional. Su valor depende del tiempo: cada decisión de descarga hoy implica </a:t>
            </a:r>
            <a:r>
              <a:rPr lang="en-US" sz="15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renunciar a una posible descarga futura de mayor valor</a:t>
            </a:r>
            <a:r>
              <a:rPr lang="en-US" sz="15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. </a:t>
            </a:r>
          </a:p>
          <a:p>
            <a:pPr marL="285750" indent="-285750" algn="l">
              <a:lnSpc>
                <a:spcPct val="133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Por eso, el costo de oportunidad es central para una operación eficiente y para garantizar la rentabilidad esperada del activo.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1338900" y="6309097"/>
            <a:ext cx="4475447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costo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de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oportunidad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debe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reflejarse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en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despacho</a:t>
            </a:r>
            <a:endParaRPr lang="en-US" sz="1600" b="1" dirty="0"/>
          </a:p>
        </p:txBody>
      </p:sp>
      <p:pic>
        <p:nvPicPr>
          <p:cNvPr id="14" name="Image 0" descr="preencoded.png">
            <a:extLst>
              <a:ext uri="{FF2B5EF4-FFF2-40B4-BE49-F238E27FC236}">
                <a16:creationId xmlns:a16="http://schemas.microsoft.com/office/drawing/2014/main" id="{D3E4ABB2-2A24-4349-B1A5-DD4DC5FF7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621" y="0"/>
            <a:ext cx="5029074" cy="6858000"/>
          </a:xfrm>
          <a:prstGeom prst="rect">
            <a:avLst/>
          </a:prstGeom>
        </p:spPr>
      </p:pic>
      <p:pic>
        <p:nvPicPr>
          <p:cNvPr id="17" name="object 4">
            <a:extLst>
              <a:ext uri="{FF2B5EF4-FFF2-40B4-BE49-F238E27FC236}">
                <a16:creationId xmlns:a16="http://schemas.microsoft.com/office/drawing/2014/main" id="{A1FD730D-B3BE-FF73-8208-5D6C53FDEAF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0422" y="205643"/>
            <a:ext cx="1949449" cy="8191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61574" y="490041"/>
            <a:ext cx="1322850" cy="290314"/>
          </a:xfrm>
          <a:prstGeom prst="roundRect">
            <a:avLst>
              <a:gd name="adj" fmla="val 1818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755830" y="537170"/>
            <a:ext cx="1743924" cy="196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MARCO OPERACIONAL</a:t>
            </a:r>
            <a:endParaRPr lang="en-US" sz="950" dirty="0"/>
          </a:p>
        </p:txBody>
      </p:sp>
      <p:sp>
        <p:nvSpPr>
          <p:cNvPr id="4" name="Text 2"/>
          <p:cNvSpPr/>
          <p:nvPr/>
        </p:nvSpPr>
        <p:spPr>
          <a:xfrm>
            <a:off x="661574" y="839986"/>
            <a:ext cx="6691046" cy="490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marco operacional debe actualizarse</a:t>
            </a:r>
            <a:endParaRPr lang="en-US" sz="3050" dirty="0"/>
          </a:p>
        </p:txBody>
      </p:sp>
      <p:sp>
        <p:nvSpPr>
          <p:cNvPr id="5" name="Text 3"/>
          <p:cNvSpPr/>
          <p:nvPr/>
        </p:nvSpPr>
        <p:spPr>
          <a:xfrm>
            <a:off x="661574" y="1554758"/>
            <a:ext cx="3667971" cy="3947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Desafíos</a:t>
            </a:r>
            <a:r>
              <a:rPr lang="en-US" sz="2400" b="1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2400" b="1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vigentes</a:t>
            </a:r>
            <a:endParaRPr lang="en-US" sz="2400" b="1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25" y="2117427"/>
            <a:ext cx="5261637" cy="1237357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4832" y="2293541"/>
            <a:ext cx="281595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Costos declarados y listas de mérito</a:t>
            </a:r>
            <a:endParaRPr lang="en-US" sz="1600" b="1" dirty="0"/>
          </a:p>
        </p:txBody>
      </p:sp>
      <p:sp>
        <p:nvSpPr>
          <p:cNvPr id="8" name="Text 5"/>
          <p:cNvSpPr/>
          <p:nvPr/>
        </p:nvSpPr>
        <p:spPr>
          <a:xfrm>
            <a:off x="894832" y="2688332"/>
            <a:ext cx="4833221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El esquema actual fue diseñado para tecnologías con costos variables directos, no para activos intertemporales como las baterías.</a:t>
            </a:r>
            <a:endParaRPr lang="en-US" sz="14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25" y="3504009"/>
            <a:ext cx="5261637" cy="123735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94832" y="3680123"/>
            <a:ext cx="2732714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Baja automatización en tiempo real</a:t>
            </a:r>
            <a:endParaRPr lang="en-US" sz="1600" b="1" dirty="0"/>
          </a:p>
        </p:txBody>
      </p:sp>
      <p:sp>
        <p:nvSpPr>
          <p:cNvPr id="11" name="Text 7"/>
          <p:cNvSpPr/>
          <p:nvPr/>
        </p:nvSpPr>
        <p:spPr>
          <a:xfrm>
            <a:off x="894832" y="4074914"/>
            <a:ext cx="4833221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La operación en tiempo real </a:t>
            </a:r>
            <a:r>
              <a:rPr lang="en-US" sz="14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tiene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un </a:t>
            </a:r>
            <a:r>
              <a:rPr lang="en-US" sz="14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nivel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</a:t>
            </a:r>
            <a:r>
              <a:rPr lang="en-US" sz="14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automatización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4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insuficiente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para  para capturar el valor dinámico del almacenamiento.</a:t>
            </a:r>
            <a:endParaRPr lang="en-US" sz="14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525" y="4890591"/>
            <a:ext cx="5261637" cy="123735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94832" y="5066705"/>
            <a:ext cx="237543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Pérdida de señal intertemporal</a:t>
            </a:r>
            <a:endParaRPr lang="en-US" sz="1600" b="1" dirty="0"/>
          </a:p>
        </p:txBody>
      </p:sp>
      <p:sp>
        <p:nvSpPr>
          <p:cNvPr id="14" name="Text 9"/>
          <p:cNvSpPr/>
          <p:nvPr/>
        </p:nvSpPr>
        <p:spPr>
          <a:xfrm>
            <a:off x="894832" y="5461496"/>
            <a:ext cx="4833221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Si el costo variable de la batería tiende a cero, desaparece la señal que orienta cuándo cargar y cuándo descargar eficientemente.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6180677" y="1554758"/>
            <a:ext cx="5468999" cy="4573190"/>
          </a:xfrm>
          <a:prstGeom prst="roundRect">
            <a:avLst>
              <a:gd name="adj" fmla="val 2350"/>
            </a:avLst>
          </a:prstGeom>
          <a:solidFill>
            <a:srgbClr val="505468">
              <a:alpha val="95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6" name="Text 11"/>
          <p:cNvSpPr/>
          <p:nvPr/>
        </p:nvSpPr>
        <p:spPr>
          <a:xfrm>
            <a:off x="6337737" y="1703983"/>
            <a:ext cx="2573571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¿Qué está en juego?</a:t>
            </a:r>
            <a:endParaRPr lang="en-US" b="1" dirty="0"/>
          </a:p>
        </p:txBody>
      </p:sp>
      <p:sp>
        <p:nvSpPr>
          <p:cNvPr id="17" name="Text 12"/>
          <p:cNvSpPr/>
          <p:nvPr/>
        </p:nvSpPr>
        <p:spPr>
          <a:xfrm>
            <a:off x="6337737" y="2098774"/>
            <a:ext cx="5154880" cy="16053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500" dirty="0" err="1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Integrar</a:t>
            </a:r>
            <a:r>
              <a:rPr lang="en-US" sz="15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almacenamiento no es solo conectar activos al sistema: es </a:t>
            </a:r>
            <a:r>
              <a:rPr lang="en-US" sz="1500" b="1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ajustar la forma en que se programan, despachan y valorizan</a:t>
            </a:r>
            <a:r>
              <a:rPr lang="en-US" sz="15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.</a:t>
            </a:r>
            <a:endParaRPr lang="en-US" sz="1500" dirty="0"/>
          </a:p>
          <a:p>
            <a:pPr marL="0" indent="0" algn="l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Sin las adecuaciones regulatorias necesarias, se afectan tres dimensiones críticas:</a:t>
            </a:r>
            <a:endParaRPr lang="en-US" sz="1500" dirty="0"/>
          </a:p>
        </p:txBody>
      </p:sp>
      <p:sp>
        <p:nvSpPr>
          <p:cNvPr id="18" name="Shape 13"/>
          <p:cNvSpPr/>
          <p:nvPr/>
        </p:nvSpPr>
        <p:spPr>
          <a:xfrm>
            <a:off x="6337737" y="3446777"/>
            <a:ext cx="2502830" cy="1211957"/>
          </a:xfrm>
          <a:prstGeom prst="roundRect">
            <a:avLst>
              <a:gd name="adj" fmla="val 5445"/>
            </a:avLst>
          </a:prstGeom>
          <a:solidFill>
            <a:srgbClr val="E2E3E9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9" name="Text 14"/>
          <p:cNvSpPr/>
          <p:nvPr/>
        </p:nvSpPr>
        <p:spPr>
          <a:xfrm>
            <a:off x="6501146" y="3610190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Eficiencia</a:t>
            </a:r>
            <a:endParaRPr lang="en-US" sz="1500" b="1" dirty="0"/>
          </a:p>
        </p:txBody>
      </p:sp>
      <p:sp>
        <p:nvSpPr>
          <p:cNvPr id="20" name="Text 15"/>
          <p:cNvSpPr/>
          <p:nvPr/>
        </p:nvSpPr>
        <p:spPr>
          <a:xfrm>
            <a:off x="6501146" y="4004981"/>
            <a:ext cx="2176011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Operación subóptima del parque de almacenamiento</a:t>
            </a:r>
            <a:endParaRPr lang="en-US" sz="1400" dirty="0"/>
          </a:p>
        </p:txBody>
      </p:sp>
      <p:sp>
        <p:nvSpPr>
          <p:cNvPr id="21" name="Shape 16"/>
          <p:cNvSpPr/>
          <p:nvPr/>
        </p:nvSpPr>
        <p:spPr>
          <a:xfrm>
            <a:off x="8993706" y="3448656"/>
            <a:ext cx="2502830" cy="1211957"/>
          </a:xfrm>
          <a:prstGeom prst="roundRect">
            <a:avLst>
              <a:gd name="adj" fmla="val 5445"/>
            </a:avLst>
          </a:prstGeom>
          <a:solidFill>
            <a:srgbClr val="E2E3E9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2" name="Text 17"/>
          <p:cNvSpPr/>
          <p:nvPr/>
        </p:nvSpPr>
        <p:spPr>
          <a:xfrm>
            <a:off x="9157115" y="3612069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Trazabilidad</a:t>
            </a:r>
            <a:endParaRPr lang="en-US" sz="1500" b="1" dirty="0"/>
          </a:p>
        </p:txBody>
      </p:sp>
      <p:sp>
        <p:nvSpPr>
          <p:cNvPr id="23" name="Text 18"/>
          <p:cNvSpPr/>
          <p:nvPr/>
        </p:nvSpPr>
        <p:spPr>
          <a:xfrm>
            <a:off x="9157115" y="4006860"/>
            <a:ext cx="2176011" cy="490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Dificultad para auditar y verificar el despacho real</a:t>
            </a:r>
            <a:endParaRPr lang="en-US" sz="1400" dirty="0"/>
          </a:p>
        </p:txBody>
      </p:sp>
      <p:sp>
        <p:nvSpPr>
          <p:cNvPr id="24" name="Shape 19"/>
          <p:cNvSpPr/>
          <p:nvPr/>
        </p:nvSpPr>
        <p:spPr>
          <a:xfrm>
            <a:off x="6337737" y="4903687"/>
            <a:ext cx="5154880" cy="966788"/>
          </a:xfrm>
          <a:prstGeom prst="roundRect">
            <a:avLst>
              <a:gd name="adj" fmla="val 6826"/>
            </a:avLst>
          </a:prstGeom>
          <a:solidFill>
            <a:srgbClr val="E2E3E9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5" name="Text 20"/>
          <p:cNvSpPr/>
          <p:nvPr/>
        </p:nvSpPr>
        <p:spPr>
          <a:xfrm>
            <a:off x="6501146" y="5067100"/>
            <a:ext cx="1963986" cy="245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Rentabilidad</a:t>
            </a:r>
            <a:endParaRPr lang="en-US" sz="1500" b="1" dirty="0"/>
          </a:p>
        </p:txBody>
      </p:sp>
      <p:sp>
        <p:nvSpPr>
          <p:cNvPr id="26" name="Text 21"/>
          <p:cNvSpPr/>
          <p:nvPr/>
        </p:nvSpPr>
        <p:spPr>
          <a:xfrm>
            <a:off x="6501146" y="5461891"/>
            <a:ext cx="4828062" cy="2451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Incertidumbre en los flujos esperados para los inversores</a:t>
            </a:r>
            <a:endParaRPr lang="en-US" sz="1400" dirty="0"/>
          </a:p>
        </p:txBody>
      </p:sp>
      <p:pic>
        <p:nvPicPr>
          <p:cNvPr id="27" name="object 7">
            <a:extLst>
              <a:ext uri="{FF2B5EF4-FFF2-40B4-BE49-F238E27FC236}">
                <a16:creationId xmlns:a16="http://schemas.microsoft.com/office/drawing/2014/main" id="{85778DDD-5AB1-798D-C8B5-3DE67856601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6503" y="491530"/>
            <a:ext cx="1099415" cy="264616"/>
          </a:xfrm>
          <a:prstGeom prst="roundRect">
            <a:avLst>
              <a:gd name="adj" fmla="val 1860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834409" y="535484"/>
            <a:ext cx="1533189" cy="17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FORTALEZA DE RED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46503" y="808038"/>
            <a:ext cx="6740059" cy="4578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8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Fortaleza de red y tecnología Grid-Forming</a:t>
            </a:r>
            <a:endParaRPr lang="en-US" sz="2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03" y="1606550"/>
            <a:ext cx="5151011" cy="285769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234546" y="1449629"/>
            <a:ext cx="5278582" cy="10237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285750" indent="-285750" algn="just">
              <a:lnSpc>
                <a:spcPct val="126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Con el retiro de centrales térmicas el sistema perderá atributos de fortaleza de red que estás centrales aportar por default.</a:t>
            </a:r>
            <a:endParaRPr lang="es-ES" sz="1000" dirty="0">
              <a:solidFill>
                <a:srgbClr val="5B5F71"/>
              </a:solidFill>
              <a:latin typeface="Roboto Condensed Medium" pitchFamily="34" charset="0"/>
              <a:ea typeface="Roboto Condensed Medium" pitchFamily="34" charset="-122"/>
              <a:cs typeface="Roboto Condensed Medium" pitchFamily="34" charset="-120"/>
            </a:endParaRPr>
          </a:p>
          <a:p>
            <a:pPr marL="285750" indent="-285750" algn="just">
              <a:lnSpc>
                <a:spcPct val="126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5B5F71"/>
              </a:solidFill>
              <a:latin typeface="Roboto Condensed Medium" pitchFamily="34" charset="0"/>
              <a:ea typeface="Roboto Condensed Medium" pitchFamily="34" charset="-122"/>
              <a:cs typeface="Roboto Condensed Medium" pitchFamily="34" charset="-120"/>
            </a:endParaRPr>
          </a:p>
        </p:txBody>
      </p:sp>
      <p:sp>
        <p:nvSpPr>
          <p:cNvPr id="20" name="Shape 13"/>
          <p:cNvSpPr/>
          <p:nvPr/>
        </p:nvSpPr>
        <p:spPr>
          <a:xfrm>
            <a:off x="717108" y="4848211"/>
            <a:ext cx="10734334" cy="1416991"/>
          </a:xfrm>
          <a:prstGeom prst="roundRect">
            <a:avLst>
              <a:gd name="adj" fmla="val 6345"/>
            </a:avLst>
          </a:prstGeom>
          <a:solidFill>
            <a:srgbClr val="D4D5DE"/>
          </a:solidFill>
          <a:ln/>
        </p:spPr>
        <p:txBody>
          <a:bodyPr/>
          <a:lstStyle/>
          <a:p>
            <a:endParaRPr lang="es-CL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51" y="5054487"/>
            <a:ext cx="183153" cy="146447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1193147" y="5001602"/>
            <a:ext cx="9747848" cy="1320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1600" b="1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Hitos</a:t>
            </a:r>
            <a:r>
              <a:rPr lang="en-US" sz="1600" b="1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relevantes</a:t>
            </a:r>
            <a:r>
              <a:rPr lang="en-US" sz="1600" b="1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:</a:t>
            </a:r>
          </a:p>
          <a:p>
            <a:pPr marL="285750" indent="-285750" algn="l">
              <a:lnSpc>
                <a:spcPct val="126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Régimen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transitorio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AT IBR: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Plazos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exención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requisitos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GFM y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presentación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planes de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adecuación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GFM - GFL</a:t>
            </a:r>
          </a:p>
          <a:p>
            <a:pPr marL="285750" indent="-285750" algn="l">
              <a:lnSpc>
                <a:spcPct val="126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Definición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nuevas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categorías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SSCC.</a:t>
            </a:r>
          </a:p>
          <a:p>
            <a:pPr marL="285750" indent="-285750" algn="l">
              <a:lnSpc>
                <a:spcPct val="126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Publicación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del primer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estudio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análisis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robustez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red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previsto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febrero</a:t>
            </a:r>
            <a:r>
              <a:rPr lang="en-US" sz="16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2027.</a:t>
            </a:r>
            <a:endParaRPr lang="en-US" sz="1600" dirty="0"/>
          </a:p>
        </p:txBody>
      </p:sp>
      <p:pic>
        <p:nvPicPr>
          <p:cNvPr id="23" name="object 7">
            <a:extLst>
              <a:ext uri="{FF2B5EF4-FFF2-40B4-BE49-F238E27FC236}">
                <a16:creationId xmlns:a16="http://schemas.microsoft.com/office/drawing/2014/main" id="{50B1256E-3442-2BB2-ADED-5861D15E83F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7C7E956-A219-D304-DFF1-656A73C7726E}"/>
              </a:ext>
            </a:extLst>
          </p:cNvPr>
          <p:cNvSpPr txBox="1"/>
          <p:nvPr/>
        </p:nvSpPr>
        <p:spPr>
          <a:xfrm>
            <a:off x="6234546" y="2514113"/>
            <a:ext cx="5278582" cy="6865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>
            <a:lvl1pPr marL="285750" indent="-285750" algn="just">
              <a:lnSpc>
                <a:spcPct val="126000"/>
              </a:lnSpc>
              <a:buFont typeface="Arial" panose="020B0604020202020204" pitchFamily="34" charset="0"/>
              <a:buChar char="•"/>
              <a:defRPr sz="160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defRPr>
            </a:lvl1pPr>
          </a:lstStyle>
          <a:p>
            <a:r>
              <a:rPr lang="es-ES" dirty="0"/>
              <a:t>La nueva regulación </a:t>
            </a:r>
            <a:r>
              <a:rPr lang="es-ES" dirty="0" err="1"/>
              <a:t>Grid-Forming</a:t>
            </a:r>
            <a:r>
              <a:rPr lang="es-ES" dirty="0"/>
              <a:t> reconoce que las tecnologías basadas en inversores deben aportar atributos de estabilidad.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6ED4CEB-118D-87B0-FBBD-85A6B9918137}"/>
              </a:ext>
            </a:extLst>
          </p:cNvPr>
          <p:cNvSpPr txBox="1"/>
          <p:nvPr/>
        </p:nvSpPr>
        <p:spPr>
          <a:xfrm>
            <a:off x="6234546" y="3352313"/>
            <a:ext cx="5216896" cy="10322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>
            <a:lvl1pPr marL="285750" indent="-285750" algn="just">
              <a:lnSpc>
                <a:spcPct val="126000"/>
              </a:lnSpc>
              <a:buFont typeface="Arial" panose="020B0604020202020204" pitchFamily="34" charset="0"/>
              <a:buChar char="•"/>
              <a:defRPr sz="160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defRPr>
            </a:lvl1pPr>
          </a:lstStyle>
          <a:p>
            <a:r>
              <a:rPr lang="en-US" sz="1500" dirty="0"/>
              <a:t>Esto </a:t>
            </a:r>
            <a:r>
              <a:rPr lang="en-US" sz="1500" dirty="0" err="1"/>
              <a:t>abre</a:t>
            </a:r>
            <a:r>
              <a:rPr lang="en-US" sz="1500" dirty="0"/>
              <a:t> </a:t>
            </a:r>
            <a:r>
              <a:rPr lang="en-US" sz="1500" dirty="0" err="1"/>
              <a:t>una</a:t>
            </a:r>
            <a:r>
              <a:rPr lang="en-US" sz="1500" dirty="0"/>
              <a:t> </a:t>
            </a:r>
            <a:r>
              <a:rPr lang="en-US" sz="1500" dirty="0" err="1"/>
              <a:t>discusión</a:t>
            </a:r>
            <a:r>
              <a:rPr lang="en-US" sz="1500" dirty="0"/>
              <a:t> clave </a:t>
            </a:r>
            <a:r>
              <a:rPr lang="en-US" sz="1500" dirty="0" err="1"/>
              <a:t>sobre</a:t>
            </a:r>
            <a:r>
              <a:rPr lang="en-US" sz="1500" dirty="0"/>
              <a:t> </a:t>
            </a:r>
            <a:r>
              <a:rPr lang="en-US" sz="1500" dirty="0" err="1"/>
              <a:t>costos</a:t>
            </a:r>
            <a:r>
              <a:rPr lang="en-US" sz="1500" dirty="0"/>
              <a:t>, </a:t>
            </a:r>
            <a:r>
              <a:rPr lang="en-US" sz="1500" dirty="0" err="1"/>
              <a:t>plazos</a:t>
            </a:r>
            <a:r>
              <a:rPr lang="en-US" sz="1500" dirty="0"/>
              <a:t>, </a:t>
            </a:r>
            <a:r>
              <a:rPr lang="en-US" sz="1500" dirty="0" err="1"/>
              <a:t>exigencias</a:t>
            </a:r>
            <a:r>
              <a:rPr lang="en-US" sz="1500" dirty="0"/>
              <a:t> </a:t>
            </a:r>
            <a:r>
              <a:rPr lang="en-US" sz="1500" dirty="0" err="1"/>
              <a:t>técnicas</a:t>
            </a:r>
            <a:r>
              <a:rPr lang="en-US" sz="1500" dirty="0"/>
              <a:t> y la </a:t>
            </a:r>
            <a:r>
              <a:rPr lang="en-US" sz="1500" dirty="0" err="1"/>
              <a:t>remuneración</a:t>
            </a:r>
            <a:r>
              <a:rPr lang="en-US" sz="1500" dirty="0"/>
              <a:t> de </a:t>
            </a:r>
            <a:r>
              <a:rPr lang="en-US" sz="1500" dirty="0" err="1"/>
              <a:t>atributos</a:t>
            </a:r>
            <a:r>
              <a:rPr lang="en-US" sz="1500" dirty="0"/>
              <a:t> </a:t>
            </a:r>
            <a:r>
              <a:rPr lang="en-US" sz="1500" dirty="0" err="1"/>
              <a:t>que</a:t>
            </a:r>
            <a:r>
              <a:rPr lang="en-US" sz="1500" dirty="0"/>
              <a:t> hoy no son </a:t>
            </a:r>
            <a:r>
              <a:rPr lang="en-US" sz="1500" dirty="0" err="1"/>
              <a:t>reconocidos</a:t>
            </a:r>
            <a:r>
              <a:rPr lang="en-US" sz="1500" dirty="0"/>
              <a:t> </a:t>
            </a:r>
            <a:r>
              <a:rPr lang="en-US" sz="1500" dirty="0" err="1"/>
              <a:t>plenamente</a:t>
            </a:r>
            <a:r>
              <a:rPr lang="en-US" sz="1500" dirty="0"/>
              <a:t> </a:t>
            </a:r>
            <a:r>
              <a:rPr lang="en-US" sz="1500" dirty="0" err="1"/>
              <a:t>por</a:t>
            </a:r>
            <a:r>
              <a:rPr lang="en-US" sz="1500" dirty="0"/>
              <a:t> </a:t>
            </a:r>
            <a:r>
              <a:rPr lang="en-US" sz="1500" dirty="0" err="1"/>
              <a:t>el</a:t>
            </a:r>
            <a:r>
              <a:rPr lang="en-US" sz="1500" dirty="0"/>
              <a:t> mercado.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6">
            <a:extLst>
              <a:ext uri="{FF2B5EF4-FFF2-40B4-BE49-F238E27FC236}">
                <a16:creationId xmlns:a16="http://schemas.microsoft.com/office/drawing/2014/main" id="{DEA50E6A-5FF9-EF1C-5016-146FCDF86BA3}"/>
              </a:ext>
            </a:extLst>
          </p:cNvPr>
          <p:cNvSpPr/>
          <p:nvPr/>
        </p:nvSpPr>
        <p:spPr>
          <a:xfrm>
            <a:off x="582996" y="5351858"/>
            <a:ext cx="10779251" cy="816175"/>
          </a:xfrm>
          <a:prstGeom prst="roundRect">
            <a:avLst>
              <a:gd name="adj" fmla="val 8716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s-CL" sz="2000"/>
          </a:p>
        </p:txBody>
      </p:sp>
      <p:sp>
        <p:nvSpPr>
          <p:cNvPr id="2" name="Shape 0"/>
          <p:cNvSpPr/>
          <p:nvPr/>
        </p:nvSpPr>
        <p:spPr>
          <a:xfrm>
            <a:off x="661574" y="622498"/>
            <a:ext cx="1595199" cy="270272"/>
          </a:xfrm>
          <a:prstGeom prst="roundRect">
            <a:avLst>
              <a:gd name="adj" fmla="val 1850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750869" y="667147"/>
            <a:ext cx="2026195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9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CONDICIONES HABILITANTES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661574" y="946348"/>
            <a:ext cx="11113611" cy="4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9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 </a:t>
            </a:r>
            <a:r>
              <a:rPr lang="en-US" sz="29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Condiciones</a:t>
            </a:r>
            <a:r>
              <a:rPr lang="en-US" sz="29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para consolidar el almacenamiento como pilar del </a:t>
            </a:r>
            <a:r>
              <a:rPr lang="en-US" sz="29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sistema</a:t>
            </a:r>
            <a:endParaRPr lang="en-US" sz="29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701" y="1900535"/>
            <a:ext cx="5367302" cy="152846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3088008" y="2012156"/>
            <a:ext cx="178589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665791" y="2455746"/>
            <a:ext cx="186060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Reglas claras y estables</a:t>
            </a:r>
            <a:endParaRPr lang="en-US" sz="1600" b="1" dirty="0"/>
          </a:p>
        </p:txBody>
      </p:sp>
      <p:sp>
        <p:nvSpPr>
          <p:cNvPr id="9" name="Text 6"/>
          <p:cNvSpPr/>
          <p:nvPr/>
        </p:nvSpPr>
        <p:spPr>
          <a:xfrm>
            <a:off x="661575" y="2808684"/>
            <a:ext cx="5031555" cy="452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Marcos regulatorios predecibles que den certeza jurídica y financiera a los proyectos de inversión en almacenamiento de largo plazo.</a:t>
            </a:r>
            <a:endParaRPr lang="en-US" sz="14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4945" y="1900535"/>
            <a:ext cx="5367302" cy="152846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589252" y="2012156"/>
            <a:ext cx="178589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2</a:t>
            </a:r>
            <a:endParaRPr lang="en-US" sz="1400" dirty="0"/>
          </a:p>
        </p:txBody>
      </p:sp>
      <p:sp>
        <p:nvSpPr>
          <p:cNvPr id="12" name="Text 8"/>
          <p:cNvSpPr/>
          <p:nvPr/>
        </p:nvSpPr>
        <p:spPr>
          <a:xfrm>
            <a:off x="6162819" y="2439490"/>
            <a:ext cx="2325729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Señales económicas completas</a:t>
            </a:r>
            <a:endParaRPr lang="en-US" sz="1600" b="1" dirty="0"/>
          </a:p>
        </p:txBody>
      </p:sp>
      <p:sp>
        <p:nvSpPr>
          <p:cNvPr id="13" name="Text 9"/>
          <p:cNvSpPr/>
          <p:nvPr/>
        </p:nvSpPr>
        <p:spPr>
          <a:xfrm>
            <a:off x="6162819" y="2808684"/>
            <a:ext cx="5031555" cy="452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Precios y mecanismos que vayan más allá del arbitraje, reconociendo el valor de la flexibilidad, la seguridad y los servicios complementarios.</a:t>
            </a:r>
            <a:endParaRPr lang="en-US" sz="14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701" y="3562945"/>
            <a:ext cx="5367302" cy="152846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3088008" y="3674566"/>
            <a:ext cx="178589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11"/>
          <p:cNvSpPr/>
          <p:nvPr/>
        </p:nvSpPr>
        <p:spPr>
          <a:xfrm>
            <a:off x="661575" y="4158257"/>
            <a:ext cx="2592323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Operación eficiente y automatizada</a:t>
            </a:r>
            <a:endParaRPr lang="en-US" sz="1600" b="1" dirty="0"/>
          </a:p>
        </p:txBody>
      </p:sp>
      <p:sp>
        <p:nvSpPr>
          <p:cNvPr id="17" name="Text 12"/>
          <p:cNvSpPr/>
          <p:nvPr/>
        </p:nvSpPr>
        <p:spPr>
          <a:xfrm>
            <a:off x="661575" y="4471094"/>
            <a:ext cx="5031555" cy="452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Despacho que incorpore el costo de oportunidad intertemporal y mayor granularidad en la programación en tiempo real.</a:t>
            </a:r>
            <a:endParaRPr lang="en-US" sz="1400" dirty="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4945" y="3562945"/>
            <a:ext cx="5367302" cy="152846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8589252" y="3674566"/>
            <a:ext cx="178589" cy="223242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4</a:t>
            </a:r>
            <a:endParaRPr lang="en-US" sz="1400" dirty="0"/>
          </a:p>
        </p:txBody>
      </p:sp>
      <p:sp>
        <p:nvSpPr>
          <p:cNvPr id="20" name="Text 14"/>
          <p:cNvSpPr/>
          <p:nvPr/>
        </p:nvSpPr>
        <p:spPr>
          <a:xfrm>
            <a:off x="6162819" y="4158257"/>
            <a:ext cx="2773392" cy="232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Reconocimiento de atributos técnicos</a:t>
            </a:r>
            <a:endParaRPr lang="en-US" sz="1600" b="1" dirty="0"/>
          </a:p>
        </p:txBody>
      </p:sp>
      <p:sp>
        <p:nvSpPr>
          <p:cNvPr id="21" name="Text 15"/>
          <p:cNvSpPr/>
          <p:nvPr/>
        </p:nvSpPr>
        <p:spPr>
          <a:xfrm>
            <a:off x="6162819" y="4471094"/>
            <a:ext cx="5031555" cy="452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Remuneración explícita de la flexibilidad, la seguridad operativa, la inercia sintética y otros atributos Grid-Forming.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716938" y="5392836"/>
            <a:ext cx="11254895" cy="730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27000"/>
              </a:lnSpc>
              <a:buNone/>
            </a:pPr>
            <a:r>
              <a:rPr lang="en-US" sz="16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No se trata solo de cuánto almacenamiento se construirá, sino de cómo aseguramos </a:t>
            </a:r>
            <a:r>
              <a:rPr lang="en-US" sz="1600" b="1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que</a:t>
            </a:r>
            <a:r>
              <a:rPr lang="en-US" sz="16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</a:p>
          <a:p>
            <a:pPr marL="0" indent="0" algn="ctr">
              <a:lnSpc>
                <a:spcPct val="127000"/>
              </a:lnSpc>
              <a:buNone/>
            </a:pPr>
            <a:r>
              <a:rPr lang="en-US" sz="1600" b="1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agregue</a:t>
            </a:r>
            <a:r>
              <a:rPr lang="en-US" sz="16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valor sistémico, </a:t>
            </a:r>
            <a:r>
              <a:rPr lang="en-US" sz="1600" b="1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reduzca</a:t>
            </a:r>
            <a:r>
              <a:rPr lang="en-US" sz="16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costos</a:t>
            </a:r>
            <a:r>
              <a:rPr lang="en-US" sz="16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y fortalezca la seguridad del suministro.</a:t>
            </a:r>
            <a:endParaRPr lang="en-US" sz="1600" b="1" dirty="0"/>
          </a:p>
        </p:txBody>
      </p:sp>
      <p:pic>
        <p:nvPicPr>
          <p:cNvPr id="24" name="object 7">
            <a:extLst>
              <a:ext uri="{FF2B5EF4-FFF2-40B4-BE49-F238E27FC236}">
                <a16:creationId xmlns:a16="http://schemas.microsoft.com/office/drawing/2014/main" id="{F08D8DDA-7C6E-DB05-23D8-72022645C0A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A44C0-9000-1CC0-D63A-BCF7EF9C4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40F78A3B-89FF-0CA7-BFCC-80D60C9C1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215" y="1488558"/>
            <a:ext cx="4173111" cy="1715147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1966E24E-0647-A310-1C20-D033E37F53C5}"/>
              </a:ext>
            </a:extLst>
          </p:cNvPr>
          <p:cNvSpPr/>
          <p:nvPr/>
        </p:nvSpPr>
        <p:spPr>
          <a:xfrm>
            <a:off x="6864866" y="3719544"/>
            <a:ext cx="4634352" cy="975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Panel 2: </a:t>
            </a:r>
          </a:p>
          <a:p>
            <a:pPr marL="0" indent="0" algn="ctr">
              <a:lnSpc>
                <a:spcPct val="104000"/>
              </a:lnSpc>
              <a:buNone/>
            </a:pP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“</a:t>
            </a:r>
            <a:r>
              <a:rPr lang="en-US" sz="26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Almacenamiento</a:t>
            </a: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y </a:t>
            </a:r>
            <a:r>
              <a:rPr lang="en-US" sz="26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Flexibilidad</a:t>
            </a: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: </a:t>
            </a:r>
          </a:p>
          <a:p>
            <a:pPr marL="0" indent="0" algn="ctr">
              <a:lnSpc>
                <a:spcPct val="104000"/>
              </a:lnSpc>
              <a:buNone/>
            </a:pP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Nuevo Pilar del Sistema </a:t>
            </a:r>
            <a:r>
              <a:rPr lang="en-US" sz="260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Eléctrico</a:t>
            </a:r>
            <a:r>
              <a:rPr lang="en-US" sz="26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”</a:t>
            </a:r>
            <a:endParaRPr lang="en-US" sz="2600" dirty="0"/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F256C8F4-AF41-A0BF-38AA-16064FD489BE}"/>
              </a:ext>
            </a:extLst>
          </p:cNvPr>
          <p:cNvSpPr/>
          <p:nvPr/>
        </p:nvSpPr>
        <p:spPr>
          <a:xfrm>
            <a:off x="6989184" y="5579534"/>
            <a:ext cx="3923637" cy="70378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4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Felipe Gallardo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· Director de Estudios, ACERA AG.</a:t>
            </a:r>
            <a:endParaRPr lang="en-US" sz="14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felipe.gallardo@acera.cl ·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Junio 2026</a:t>
            </a:r>
            <a:endParaRPr lang="en-US" sz="1400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25B6DC81-A791-4568-EF55-F9574683521A}"/>
              </a:ext>
            </a:extLst>
          </p:cNvPr>
          <p:cNvSpPr/>
          <p:nvPr/>
        </p:nvSpPr>
        <p:spPr>
          <a:xfrm flipH="1">
            <a:off x="905433" y="1132917"/>
            <a:ext cx="5190567" cy="4592166"/>
          </a:xfrm>
          <a:custGeom>
            <a:avLst/>
            <a:gdLst>
              <a:gd name="connsiteX0" fmla="*/ 2111189 w 5190567"/>
              <a:gd name="connsiteY0" fmla="*/ 3738278 h 4592166"/>
              <a:gd name="connsiteX1" fmla="*/ 3079377 w 5190567"/>
              <a:gd name="connsiteY1" fmla="*/ 3738278 h 4592166"/>
              <a:gd name="connsiteX2" fmla="*/ 3079377 w 5190567"/>
              <a:gd name="connsiteY2" fmla="*/ 4592166 h 4592166"/>
              <a:gd name="connsiteX3" fmla="*/ 2111189 w 5190567"/>
              <a:gd name="connsiteY3" fmla="*/ 4592166 h 4592166"/>
              <a:gd name="connsiteX4" fmla="*/ 3166783 w 5190567"/>
              <a:gd name="connsiteY4" fmla="*/ 3667122 h 4592166"/>
              <a:gd name="connsiteX5" fmla="*/ 3892922 w 5190567"/>
              <a:gd name="connsiteY5" fmla="*/ 3667122 h 4592166"/>
              <a:gd name="connsiteX6" fmla="*/ 3892922 w 5190567"/>
              <a:gd name="connsiteY6" fmla="*/ 4307536 h 4592166"/>
              <a:gd name="connsiteX7" fmla="*/ 3166783 w 5190567"/>
              <a:gd name="connsiteY7" fmla="*/ 4307536 h 4592166"/>
              <a:gd name="connsiteX8" fmla="*/ 1297642 w 5190567"/>
              <a:gd name="connsiteY8" fmla="*/ 3667122 h 4592166"/>
              <a:gd name="connsiteX9" fmla="*/ 2023781 w 5190567"/>
              <a:gd name="connsiteY9" fmla="*/ 3667122 h 4592166"/>
              <a:gd name="connsiteX10" fmla="*/ 2023781 w 5190567"/>
              <a:gd name="connsiteY10" fmla="*/ 4307536 h 4592166"/>
              <a:gd name="connsiteX11" fmla="*/ 1297642 w 5190567"/>
              <a:gd name="connsiteY11" fmla="*/ 4307536 h 4592166"/>
              <a:gd name="connsiteX12" fmla="*/ 4155142 w 5190567"/>
              <a:gd name="connsiteY12" fmla="*/ 2803710 h 4592166"/>
              <a:gd name="connsiteX13" fmla="*/ 4881281 w 5190567"/>
              <a:gd name="connsiteY13" fmla="*/ 2803710 h 4592166"/>
              <a:gd name="connsiteX14" fmla="*/ 4881281 w 5190567"/>
              <a:gd name="connsiteY14" fmla="*/ 3444124 h 4592166"/>
              <a:gd name="connsiteX15" fmla="*/ 4155142 w 5190567"/>
              <a:gd name="connsiteY15" fmla="*/ 3444124 h 4592166"/>
              <a:gd name="connsiteX16" fmla="*/ 3166784 w 5190567"/>
              <a:gd name="connsiteY16" fmla="*/ 2803710 h 4592166"/>
              <a:gd name="connsiteX17" fmla="*/ 4054289 w 5190567"/>
              <a:gd name="connsiteY17" fmla="*/ 2803710 h 4592166"/>
              <a:gd name="connsiteX18" fmla="*/ 4054289 w 5190567"/>
              <a:gd name="connsiteY18" fmla="*/ 3586440 h 4592166"/>
              <a:gd name="connsiteX19" fmla="*/ 3166784 w 5190567"/>
              <a:gd name="connsiteY19" fmla="*/ 3586440 h 4592166"/>
              <a:gd name="connsiteX20" fmla="*/ 2111189 w 5190567"/>
              <a:gd name="connsiteY20" fmla="*/ 2803710 h 4592166"/>
              <a:gd name="connsiteX21" fmla="*/ 3079377 w 5190567"/>
              <a:gd name="connsiteY21" fmla="*/ 2803710 h 4592166"/>
              <a:gd name="connsiteX22" fmla="*/ 3079377 w 5190567"/>
              <a:gd name="connsiteY22" fmla="*/ 3657598 h 4592166"/>
              <a:gd name="connsiteX23" fmla="*/ 2111189 w 5190567"/>
              <a:gd name="connsiteY23" fmla="*/ 3657598 h 4592166"/>
              <a:gd name="connsiteX24" fmla="*/ 1136277 w 5190567"/>
              <a:gd name="connsiteY24" fmla="*/ 2803710 h 4592166"/>
              <a:gd name="connsiteX25" fmla="*/ 2023781 w 5190567"/>
              <a:gd name="connsiteY25" fmla="*/ 2803710 h 4592166"/>
              <a:gd name="connsiteX26" fmla="*/ 2023781 w 5190567"/>
              <a:gd name="connsiteY26" fmla="*/ 3586440 h 4592166"/>
              <a:gd name="connsiteX27" fmla="*/ 1136277 w 5190567"/>
              <a:gd name="connsiteY27" fmla="*/ 3586440 h 4592166"/>
              <a:gd name="connsiteX28" fmla="*/ 329456 w 5190567"/>
              <a:gd name="connsiteY28" fmla="*/ 2803710 h 4592166"/>
              <a:gd name="connsiteX29" fmla="*/ 1055595 w 5190567"/>
              <a:gd name="connsiteY29" fmla="*/ 2803710 h 4592166"/>
              <a:gd name="connsiteX30" fmla="*/ 1055595 w 5190567"/>
              <a:gd name="connsiteY30" fmla="*/ 3444124 h 4592166"/>
              <a:gd name="connsiteX31" fmla="*/ 329456 w 5190567"/>
              <a:gd name="connsiteY31" fmla="*/ 3444124 h 4592166"/>
              <a:gd name="connsiteX32" fmla="*/ 4222379 w 5190567"/>
              <a:gd name="connsiteY32" fmla="*/ 1869140 h 4592166"/>
              <a:gd name="connsiteX33" fmla="*/ 5190567 w 5190567"/>
              <a:gd name="connsiteY33" fmla="*/ 1869140 h 4592166"/>
              <a:gd name="connsiteX34" fmla="*/ 5190567 w 5190567"/>
              <a:gd name="connsiteY34" fmla="*/ 2723028 h 4592166"/>
              <a:gd name="connsiteX35" fmla="*/ 4222379 w 5190567"/>
              <a:gd name="connsiteY35" fmla="*/ 2723028 h 4592166"/>
              <a:gd name="connsiteX36" fmla="*/ 3166784 w 5190567"/>
              <a:gd name="connsiteY36" fmla="*/ 1869140 h 4592166"/>
              <a:gd name="connsiteX37" fmla="*/ 4134972 w 5190567"/>
              <a:gd name="connsiteY37" fmla="*/ 1869140 h 4592166"/>
              <a:gd name="connsiteX38" fmla="*/ 4134972 w 5190567"/>
              <a:gd name="connsiteY38" fmla="*/ 2723028 h 4592166"/>
              <a:gd name="connsiteX39" fmla="*/ 3166784 w 5190567"/>
              <a:gd name="connsiteY39" fmla="*/ 2723028 h 4592166"/>
              <a:gd name="connsiteX40" fmla="*/ 2111189 w 5190567"/>
              <a:gd name="connsiteY40" fmla="*/ 1869140 h 4592166"/>
              <a:gd name="connsiteX41" fmla="*/ 3079377 w 5190567"/>
              <a:gd name="connsiteY41" fmla="*/ 1869140 h 4592166"/>
              <a:gd name="connsiteX42" fmla="*/ 3079377 w 5190567"/>
              <a:gd name="connsiteY42" fmla="*/ 2723028 h 4592166"/>
              <a:gd name="connsiteX43" fmla="*/ 2111189 w 5190567"/>
              <a:gd name="connsiteY43" fmla="*/ 2723028 h 4592166"/>
              <a:gd name="connsiteX44" fmla="*/ 1055595 w 5190567"/>
              <a:gd name="connsiteY44" fmla="*/ 1869140 h 4592166"/>
              <a:gd name="connsiteX45" fmla="*/ 2023782 w 5190567"/>
              <a:gd name="connsiteY45" fmla="*/ 1869140 h 4592166"/>
              <a:gd name="connsiteX46" fmla="*/ 2023782 w 5190567"/>
              <a:gd name="connsiteY46" fmla="*/ 2723028 h 4592166"/>
              <a:gd name="connsiteX47" fmla="*/ 1055595 w 5190567"/>
              <a:gd name="connsiteY47" fmla="*/ 2723028 h 4592166"/>
              <a:gd name="connsiteX48" fmla="*/ 0 w 5190567"/>
              <a:gd name="connsiteY48" fmla="*/ 1869140 h 4592166"/>
              <a:gd name="connsiteX49" fmla="*/ 968188 w 5190567"/>
              <a:gd name="connsiteY49" fmla="*/ 1869140 h 4592166"/>
              <a:gd name="connsiteX50" fmla="*/ 968188 w 5190567"/>
              <a:gd name="connsiteY50" fmla="*/ 2723028 h 4592166"/>
              <a:gd name="connsiteX51" fmla="*/ 0 w 5190567"/>
              <a:gd name="connsiteY51" fmla="*/ 2723028 h 4592166"/>
              <a:gd name="connsiteX52" fmla="*/ 4155142 w 5190567"/>
              <a:gd name="connsiteY52" fmla="*/ 1148044 h 4592166"/>
              <a:gd name="connsiteX53" fmla="*/ 4881281 w 5190567"/>
              <a:gd name="connsiteY53" fmla="*/ 1148044 h 4592166"/>
              <a:gd name="connsiteX54" fmla="*/ 4881281 w 5190567"/>
              <a:gd name="connsiteY54" fmla="*/ 1788458 h 4592166"/>
              <a:gd name="connsiteX55" fmla="*/ 4155142 w 5190567"/>
              <a:gd name="connsiteY55" fmla="*/ 1788458 h 4592166"/>
              <a:gd name="connsiteX56" fmla="*/ 337014 w 5190567"/>
              <a:gd name="connsiteY56" fmla="*/ 1143671 h 4592166"/>
              <a:gd name="connsiteX57" fmla="*/ 1063153 w 5190567"/>
              <a:gd name="connsiteY57" fmla="*/ 1143671 h 4592166"/>
              <a:gd name="connsiteX58" fmla="*/ 1063153 w 5190567"/>
              <a:gd name="connsiteY58" fmla="*/ 1784085 h 4592166"/>
              <a:gd name="connsiteX59" fmla="*/ 337014 w 5190567"/>
              <a:gd name="connsiteY59" fmla="*/ 1784085 h 4592166"/>
              <a:gd name="connsiteX60" fmla="*/ 3166784 w 5190567"/>
              <a:gd name="connsiteY60" fmla="*/ 1005728 h 4592166"/>
              <a:gd name="connsiteX61" fmla="*/ 4054289 w 5190567"/>
              <a:gd name="connsiteY61" fmla="*/ 1005728 h 4592166"/>
              <a:gd name="connsiteX62" fmla="*/ 4054289 w 5190567"/>
              <a:gd name="connsiteY62" fmla="*/ 1788458 h 4592166"/>
              <a:gd name="connsiteX63" fmla="*/ 3166784 w 5190567"/>
              <a:gd name="connsiteY63" fmla="*/ 1788458 h 4592166"/>
              <a:gd name="connsiteX64" fmla="*/ 1136277 w 5190567"/>
              <a:gd name="connsiteY64" fmla="*/ 1005728 h 4592166"/>
              <a:gd name="connsiteX65" fmla="*/ 2023781 w 5190567"/>
              <a:gd name="connsiteY65" fmla="*/ 1005728 h 4592166"/>
              <a:gd name="connsiteX66" fmla="*/ 2023781 w 5190567"/>
              <a:gd name="connsiteY66" fmla="*/ 1788458 h 4592166"/>
              <a:gd name="connsiteX67" fmla="*/ 1136277 w 5190567"/>
              <a:gd name="connsiteY67" fmla="*/ 1788458 h 4592166"/>
              <a:gd name="connsiteX68" fmla="*/ 2111189 w 5190567"/>
              <a:gd name="connsiteY68" fmla="*/ 934570 h 4592166"/>
              <a:gd name="connsiteX69" fmla="*/ 3079377 w 5190567"/>
              <a:gd name="connsiteY69" fmla="*/ 934570 h 4592166"/>
              <a:gd name="connsiteX70" fmla="*/ 3079377 w 5190567"/>
              <a:gd name="connsiteY70" fmla="*/ 1788458 h 4592166"/>
              <a:gd name="connsiteX71" fmla="*/ 2111189 w 5190567"/>
              <a:gd name="connsiteY71" fmla="*/ 1788458 h 4592166"/>
              <a:gd name="connsiteX72" fmla="*/ 3166785 w 5190567"/>
              <a:gd name="connsiteY72" fmla="*/ 298415 h 4592166"/>
              <a:gd name="connsiteX73" fmla="*/ 3892924 w 5190567"/>
              <a:gd name="connsiteY73" fmla="*/ 298415 h 4592166"/>
              <a:gd name="connsiteX74" fmla="*/ 3892924 w 5190567"/>
              <a:gd name="connsiteY74" fmla="*/ 938829 h 4592166"/>
              <a:gd name="connsiteX75" fmla="*/ 3166785 w 5190567"/>
              <a:gd name="connsiteY75" fmla="*/ 938829 h 4592166"/>
              <a:gd name="connsiteX76" fmla="*/ 1297644 w 5190567"/>
              <a:gd name="connsiteY76" fmla="*/ 298415 h 4592166"/>
              <a:gd name="connsiteX77" fmla="*/ 2023782 w 5190567"/>
              <a:gd name="connsiteY77" fmla="*/ 298415 h 4592166"/>
              <a:gd name="connsiteX78" fmla="*/ 2023782 w 5190567"/>
              <a:gd name="connsiteY78" fmla="*/ 938829 h 4592166"/>
              <a:gd name="connsiteX79" fmla="*/ 1297644 w 5190567"/>
              <a:gd name="connsiteY79" fmla="*/ 938829 h 4592166"/>
              <a:gd name="connsiteX80" fmla="*/ 2111189 w 5190567"/>
              <a:gd name="connsiteY80" fmla="*/ 0 h 4592166"/>
              <a:gd name="connsiteX81" fmla="*/ 3079377 w 5190567"/>
              <a:gd name="connsiteY81" fmla="*/ 0 h 4592166"/>
              <a:gd name="connsiteX82" fmla="*/ 3079377 w 5190567"/>
              <a:gd name="connsiteY82" fmla="*/ 853888 h 4592166"/>
              <a:gd name="connsiteX83" fmla="*/ 2111189 w 5190567"/>
              <a:gd name="connsiteY83" fmla="*/ 853888 h 459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190567" h="4592166">
                <a:moveTo>
                  <a:pt x="2111189" y="3738278"/>
                </a:moveTo>
                <a:lnTo>
                  <a:pt x="3079377" y="3738278"/>
                </a:lnTo>
                <a:lnTo>
                  <a:pt x="3079377" y="4592166"/>
                </a:lnTo>
                <a:lnTo>
                  <a:pt x="2111189" y="4592166"/>
                </a:lnTo>
                <a:close/>
                <a:moveTo>
                  <a:pt x="3166783" y="3667122"/>
                </a:moveTo>
                <a:lnTo>
                  <a:pt x="3892922" y="3667122"/>
                </a:lnTo>
                <a:lnTo>
                  <a:pt x="3892922" y="4307536"/>
                </a:lnTo>
                <a:lnTo>
                  <a:pt x="3166783" y="4307536"/>
                </a:lnTo>
                <a:close/>
                <a:moveTo>
                  <a:pt x="1297642" y="3667122"/>
                </a:moveTo>
                <a:lnTo>
                  <a:pt x="2023781" y="3667122"/>
                </a:lnTo>
                <a:lnTo>
                  <a:pt x="2023781" y="4307536"/>
                </a:lnTo>
                <a:lnTo>
                  <a:pt x="1297642" y="4307536"/>
                </a:lnTo>
                <a:close/>
                <a:moveTo>
                  <a:pt x="4155142" y="2803710"/>
                </a:moveTo>
                <a:lnTo>
                  <a:pt x="4881281" y="2803710"/>
                </a:lnTo>
                <a:lnTo>
                  <a:pt x="4881281" y="3444124"/>
                </a:lnTo>
                <a:lnTo>
                  <a:pt x="4155142" y="3444124"/>
                </a:lnTo>
                <a:close/>
                <a:moveTo>
                  <a:pt x="3166784" y="2803710"/>
                </a:moveTo>
                <a:lnTo>
                  <a:pt x="4054289" y="2803710"/>
                </a:lnTo>
                <a:lnTo>
                  <a:pt x="4054289" y="3586440"/>
                </a:lnTo>
                <a:lnTo>
                  <a:pt x="3166784" y="3586440"/>
                </a:lnTo>
                <a:close/>
                <a:moveTo>
                  <a:pt x="2111189" y="2803710"/>
                </a:moveTo>
                <a:lnTo>
                  <a:pt x="3079377" y="2803710"/>
                </a:lnTo>
                <a:lnTo>
                  <a:pt x="3079377" y="3657598"/>
                </a:lnTo>
                <a:lnTo>
                  <a:pt x="2111189" y="3657598"/>
                </a:lnTo>
                <a:close/>
                <a:moveTo>
                  <a:pt x="1136277" y="2803710"/>
                </a:moveTo>
                <a:lnTo>
                  <a:pt x="2023781" y="2803710"/>
                </a:lnTo>
                <a:lnTo>
                  <a:pt x="2023781" y="3586440"/>
                </a:lnTo>
                <a:lnTo>
                  <a:pt x="1136277" y="3586440"/>
                </a:lnTo>
                <a:close/>
                <a:moveTo>
                  <a:pt x="329456" y="2803710"/>
                </a:moveTo>
                <a:lnTo>
                  <a:pt x="1055595" y="2803710"/>
                </a:lnTo>
                <a:lnTo>
                  <a:pt x="1055595" y="3444124"/>
                </a:lnTo>
                <a:lnTo>
                  <a:pt x="329456" y="3444124"/>
                </a:lnTo>
                <a:close/>
                <a:moveTo>
                  <a:pt x="4222379" y="1869140"/>
                </a:moveTo>
                <a:lnTo>
                  <a:pt x="5190567" y="1869140"/>
                </a:lnTo>
                <a:lnTo>
                  <a:pt x="5190567" y="2723028"/>
                </a:lnTo>
                <a:lnTo>
                  <a:pt x="4222379" y="2723028"/>
                </a:lnTo>
                <a:close/>
                <a:moveTo>
                  <a:pt x="3166784" y="1869140"/>
                </a:moveTo>
                <a:lnTo>
                  <a:pt x="4134972" y="1869140"/>
                </a:lnTo>
                <a:lnTo>
                  <a:pt x="4134972" y="2723028"/>
                </a:lnTo>
                <a:lnTo>
                  <a:pt x="3166784" y="2723028"/>
                </a:lnTo>
                <a:close/>
                <a:moveTo>
                  <a:pt x="2111189" y="1869140"/>
                </a:moveTo>
                <a:lnTo>
                  <a:pt x="3079377" y="1869140"/>
                </a:lnTo>
                <a:lnTo>
                  <a:pt x="3079377" y="2723028"/>
                </a:lnTo>
                <a:lnTo>
                  <a:pt x="2111189" y="2723028"/>
                </a:lnTo>
                <a:close/>
                <a:moveTo>
                  <a:pt x="1055595" y="1869140"/>
                </a:moveTo>
                <a:lnTo>
                  <a:pt x="2023782" y="1869140"/>
                </a:lnTo>
                <a:lnTo>
                  <a:pt x="2023782" y="2723028"/>
                </a:lnTo>
                <a:lnTo>
                  <a:pt x="1055595" y="2723028"/>
                </a:lnTo>
                <a:close/>
                <a:moveTo>
                  <a:pt x="0" y="1869140"/>
                </a:moveTo>
                <a:lnTo>
                  <a:pt x="968188" y="1869140"/>
                </a:lnTo>
                <a:lnTo>
                  <a:pt x="968188" y="2723028"/>
                </a:lnTo>
                <a:lnTo>
                  <a:pt x="0" y="2723028"/>
                </a:lnTo>
                <a:close/>
                <a:moveTo>
                  <a:pt x="4155142" y="1148044"/>
                </a:moveTo>
                <a:lnTo>
                  <a:pt x="4881281" y="1148044"/>
                </a:lnTo>
                <a:lnTo>
                  <a:pt x="4881281" y="1788458"/>
                </a:lnTo>
                <a:lnTo>
                  <a:pt x="4155142" y="1788458"/>
                </a:lnTo>
                <a:close/>
                <a:moveTo>
                  <a:pt x="337014" y="1143671"/>
                </a:moveTo>
                <a:lnTo>
                  <a:pt x="1063153" y="1143671"/>
                </a:lnTo>
                <a:lnTo>
                  <a:pt x="1063153" y="1784085"/>
                </a:lnTo>
                <a:lnTo>
                  <a:pt x="337014" y="1784085"/>
                </a:lnTo>
                <a:close/>
                <a:moveTo>
                  <a:pt x="3166784" y="1005728"/>
                </a:moveTo>
                <a:lnTo>
                  <a:pt x="4054289" y="1005728"/>
                </a:lnTo>
                <a:lnTo>
                  <a:pt x="4054289" y="1788458"/>
                </a:lnTo>
                <a:lnTo>
                  <a:pt x="3166784" y="1788458"/>
                </a:lnTo>
                <a:close/>
                <a:moveTo>
                  <a:pt x="1136277" y="1005728"/>
                </a:moveTo>
                <a:lnTo>
                  <a:pt x="2023781" y="1005728"/>
                </a:lnTo>
                <a:lnTo>
                  <a:pt x="2023781" y="1788458"/>
                </a:lnTo>
                <a:lnTo>
                  <a:pt x="1136277" y="1788458"/>
                </a:lnTo>
                <a:close/>
                <a:moveTo>
                  <a:pt x="2111189" y="934570"/>
                </a:moveTo>
                <a:lnTo>
                  <a:pt x="3079377" y="934570"/>
                </a:lnTo>
                <a:lnTo>
                  <a:pt x="3079377" y="1788458"/>
                </a:lnTo>
                <a:lnTo>
                  <a:pt x="2111189" y="1788458"/>
                </a:lnTo>
                <a:close/>
                <a:moveTo>
                  <a:pt x="3166785" y="298415"/>
                </a:moveTo>
                <a:lnTo>
                  <a:pt x="3892924" y="298415"/>
                </a:lnTo>
                <a:lnTo>
                  <a:pt x="3892924" y="938829"/>
                </a:lnTo>
                <a:lnTo>
                  <a:pt x="3166785" y="938829"/>
                </a:lnTo>
                <a:close/>
                <a:moveTo>
                  <a:pt x="1297644" y="298415"/>
                </a:moveTo>
                <a:lnTo>
                  <a:pt x="2023782" y="298415"/>
                </a:lnTo>
                <a:lnTo>
                  <a:pt x="2023782" y="938829"/>
                </a:lnTo>
                <a:lnTo>
                  <a:pt x="1297644" y="938829"/>
                </a:lnTo>
                <a:close/>
                <a:moveTo>
                  <a:pt x="2111189" y="0"/>
                </a:moveTo>
                <a:lnTo>
                  <a:pt x="3079377" y="0"/>
                </a:lnTo>
                <a:lnTo>
                  <a:pt x="3079377" y="853888"/>
                </a:lnTo>
                <a:lnTo>
                  <a:pt x="2111189" y="853888"/>
                </a:lnTo>
                <a:close/>
              </a:path>
            </a:pathLst>
          </a:custGeom>
          <a:blipFill>
            <a:blip r:embed="rId4"/>
            <a:stretch>
              <a:fillRect l="-2850" t="518" r="1452" b="-191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L"/>
          </a:p>
        </p:txBody>
      </p:sp>
      <p:pic>
        <p:nvPicPr>
          <p:cNvPr id="9" name="object 7">
            <a:extLst>
              <a:ext uri="{FF2B5EF4-FFF2-40B4-BE49-F238E27FC236}">
                <a16:creationId xmlns:a16="http://schemas.microsoft.com/office/drawing/2014/main" id="{5A14BF49-9303-E686-AE4F-7474C7F645A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64193" y="266984"/>
            <a:ext cx="1949449" cy="8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545C4-7FF1-C545-2554-3900E22E2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2616E95E-FAA3-04DE-6BB1-E2C92A19DE57}"/>
              </a:ext>
            </a:extLst>
          </p:cNvPr>
          <p:cNvSpPr/>
          <p:nvPr/>
        </p:nvSpPr>
        <p:spPr>
          <a:xfrm>
            <a:off x="384913" y="476945"/>
            <a:ext cx="10410678" cy="1033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 </a:t>
            </a:r>
            <a:r>
              <a:rPr lang="en-US" sz="325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matriz</a:t>
            </a:r>
            <a:r>
              <a:rPr lang="en-US" sz="3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325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eléctrica</a:t>
            </a:r>
            <a:r>
              <a:rPr lang="en-US" sz="3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325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chilena</a:t>
            </a:r>
            <a:r>
              <a:rPr lang="en-US" sz="3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actual</a:t>
            </a:r>
            <a:endParaRPr lang="en-US" sz="3250" dirty="0"/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671D7578-EC81-67D9-0BA7-20090735B932}"/>
              </a:ext>
            </a:extLst>
          </p:cNvPr>
          <p:cNvSpPr/>
          <p:nvPr/>
        </p:nvSpPr>
        <p:spPr>
          <a:xfrm>
            <a:off x="618830" y="4781241"/>
            <a:ext cx="3065783" cy="1494830"/>
          </a:xfrm>
          <a:prstGeom prst="roundRect">
            <a:avLst>
              <a:gd name="adj" fmla="val 4647"/>
            </a:avLst>
          </a:prstGeom>
          <a:solidFill>
            <a:srgbClr val="E2E3E9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BEE6AFC5-4CC2-3D1A-EF22-EB2E3617442F}"/>
              </a:ext>
            </a:extLst>
          </p:cNvPr>
          <p:cNvSpPr/>
          <p:nvPr/>
        </p:nvSpPr>
        <p:spPr>
          <a:xfrm>
            <a:off x="790475" y="4952889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Predominio</a:t>
            </a:r>
            <a:r>
              <a:rPr lang="en-U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600" b="1" dirty="0" err="1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renovable</a:t>
            </a:r>
            <a:endParaRPr lang="en-US" sz="1600" b="1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475B3626-6895-A3F7-EE53-0C7A5D264901}"/>
              </a:ext>
            </a:extLst>
          </p:cNvPr>
          <p:cNvSpPr/>
          <p:nvPr/>
        </p:nvSpPr>
        <p:spPr>
          <a:xfrm>
            <a:off x="790475" y="5310573"/>
            <a:ext cx="2722494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s-ES" sz="13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El SEN ya opera con una matriz 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es-ES" sz="13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profundamente renovable.</a:t>
            </a: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EED5825D-725B-C8B2-A7E9-D4D989B2528D}"/>
              </a:ext>
            </a:extLst>
          </p:cNvPr>
          <p:cNvSpPr/>
          <p:nvPr/>
        </p:nvSpPr>
        <p:spPr>
          <a:xfrm>
            <a:off x="3849907" y="4781241"/>
            <a:ext cx="3065783" cy="1494830"/>
          </a:xfrm>
          <a:prstGeom prst="roundRect">
            <a:avLst>
              <a:gd name="adj" fmla="val 4647"/>
            </a:avLst>
          </a:prstGeom>
          <a:solidFill>
            <a:srgbClr val="E2E3E9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FA91951A-0960-6FAE-CCF6-E4AC9DCFA1CC}"/>
              </a:ext>
            </a:extLst>
          </p:cNvPr>
          <p:cNvSpPr/>
          <p:nvPr/>
        </p:nvSpPr>
        <p:spPr>
          <a:xfrm>
            <a:off x="4021552" y="4952889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s-E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 ERNC ya no es marginal</a:t>
            </a:r>
            <a:endParaRPr lang="en-US" sz="1600" b="1" dirty="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12E6C18-40C1-996F-7B16-2909EA2F4A66}"/>
              </a:ext>
            </a:extLst>
          </p:cNvPr>
          <p:cNvSpPr/>
          <p:nvPr/>
        </p:nvSpPr>
        <p:spPr>
          <a:xfrm>
            <a:off x="4021552" y="5310573"/>
            <a:ext cx="2722494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s-ES" sz="13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Define la operación diaria del sistema.</a:t>
            </a:r>
          </a:p>
        </p:txBody>
      </p:sp>
      <p:pic>
        <p:nvPicPr>
          <p:cNvPr id="18" name="object 2">
            <a:extLst>
              <a:ext uri="{FF2B5EF4-FFF2-40B4-BE49-F238E27FC236}">
                <a16:creationId xmlns:a16="http://schemas.microsoft.com/office/drawing/2014/main" id="{6481FC35-5A84-66C4-B1E4-B83E55AA926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5159" y="1841078"/>
            <a:ext cx="94742" cy="94742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72535086-494B-E72F-2110-6E090D626A8A}"/>
              </a:ext>
            </a:extLst>
          </p:cNvPr>
          <p:cNvSpPr txBox="1"/>
          <p:nvPr/>
        </p:nvSpPr>
        <p:spPr>
          <a:xfrm>
            <a:off x="1632884" y="1823729"/>
            <a:ext cx="1211418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Hidráulica</a:t>
            </a:r>
            <a:r>
              <a:rPr sz="900" kern="0" spc="3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Convencional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0" name="object 4">
            <a:extLst>
              <a:ext uri="{FF2B5EF4-FFF2-40B4-BE49-F238E27FC236}">
                <a16:creationId xmlns:a16="http://schemas.microsoft.com/office/drawing/2014/main" id="{1C039434-CA39-9382-7EFF-7A4FDB69726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7800" y="1841078"/>
            <a:ext cx="94742" cy="94742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7E5F0A07-FFB7-7925-6202-D71F3873EE5F}"/>
              </a:ext>
            </a:extLst>
          </p:cNvPr>
          <p:cNvSpPr txBox="1"/>
          <p:nvPr/>
        </p:nvSpPr>
        <p:spPr>
          <a:xfrm>
            <a:off x="3105526" y="1823729"/>
            <a:ext cx="285750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ERNC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2" name="object 6">
            <a:extLst>
              <a:ext uri="{FF2B5EF4-FFF2-40B4-BE49-F238E27FC236}">
                <a16:creationId xmlns:a16="http://schemas.microsoft.com/office/drawing/2014/main" id="{63C48D5C-6BB2-F27D-BADF-B3FF5EEBD2F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15507" y="1841078"/>
            <a:ext cx="94742" cy="94742"/>
          </a:xfrm>
          <a:prstGeom prst="rect">
            <a:avLst/>
          </a:prstGeom>
        </p:spPr>
      </p:pic>
      <p:sp>
        <p:nvSpPr>
          <p:cNvPr id="23" name="object 7">
            <a:extLst>
              <a:ext uri="{FF2B5EF4-FFF2-40B4-BE49-F238E27FC236}">
                <a16:creationId xmlns:a16="http://schemas.microsoft.com/office/drawing/2014/main" id="{62B01916-2CE5-0A69-C53A-05B86C840FE9}"/>
              </a:ext>
            </a:extLst>
          </p:cNvPr>
          <p:cNvSpPr txBox="1"/>
          <p:nvPr/>
        </p:nvSpPr>
        <p:spPr>
          <a:xfrm>
            <a:off x="3749154" y="1823729"/>
            <a:ext cx="477236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Térmica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4" name="object 8">
            <a:extLst>
              <a:ext uri="{FF2B5EF4-FFF2-40B4-BE49-F238E27FC236}">
                <a16:creationId xmlns:a16="http://schemas.microsoft.com/office/drawing/2014/main" id="{628D17E4-0B74-E657-8B36-512A7FFC0C6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1717" y="1841078"/>
            <a:ext cx="94742" cy="94742"/>
          </a:xfrm>
          <a:prstGeom prst="rect">
            <a:avLst/>
          </a:prstGeom>
        </p:spPr>
      </p:pic>
      <p:sp>
        <p:nvSpPr>
          <p:cNvPr id="25" name="object 9">
            <a:extLst>
              <a:ext uri="{FF2B5EF4-FFF2-40B4-BE49-F238E27FC236}">
                <a16:creationId xmlns:a16="http://schemas.microsoft.com/office/drawing/2014/main" id="{7B61EC63-D3EC-2990-2F88-8ADD7E87514C}"/>
              </a:ext>
            </a:extLst>
          </p:cNvPr>
          <p:cNvSpPr txBox="1"/>
          <p:nvPr/>
        </p:nvSpPr>
        <p:spPr>
          <a:xfrm>
            <a:off x="4545363" y="1823729"/>
            <a:ext cx="206587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1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SAE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6" name="object 10">
            <a:extLst>
              <a:ext uri="{FF2B5EF4-FFF2-40B4-BE49-F238E27FC236}">
                <a16:creationId xmlns:a16="http://schemas.microsoft.com/office/drawing/2014/main" id="{99C8B362-D8A0-3321-1709-458583D8092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13122" y="1841078"/>
            <a:ext cx="94742" cy="94742"/>
          </a:xfrm>
          <a:prstGeom prst="rect">
            <a:avLst/>
          </a:prstGeom>
        </p:spPr>
      </p:pic>
      <p:sp>
        <p:nvSpPr>
          <p:cNvPr id="27" name="object 11">
            <a:extLst>
              <a:ext uri="{FF2B5EF4-FFF2-40B4-BE49-F238E27FC236}">
                <a16:creationId xmlns:a16="http://schemas.microsoft.com/office/drawing/2014/main" id="{BF04CAFD-51B8-B944-CE0A-5B89F7D4D93C}"/>
              </a:ext>
            </a:extLst>
          </p:cNvPr>
          <p:cNvSpPr txBox="1"/>
          <p:nvPr/>
        </p:nvSpPr>
        <p:spPr>
          <a:xfrm>
            <a:off x="5040848" y="1823729"/>
            <a:ext cx="470323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Renovable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8" name="object 12">
            <a:extLst>
              <a:ext uri="{FF2B5EF4-FFF2-40B4-BE49-F238E27FC236}">
                <a16:creationId xmlns:a16="http://schemas.microsoft.com/office/drawing/2014/main" id="{06F436C0-0C7A-E75E-09F7-CF601386A16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76595" y="1841078"/>
            <a:ext cx="94742" cy="94742"/>
          </a:xfrm>
          <a:prstGeom prst="rect">
            <a:avLst/>
          </a:prstGeom>
        </p:spPr>
      </p:pic>
      <p:sp>
        <p:nvSpPr>
          <p:cNvPr id="29" name="object 13">
            <a:extLst>
              <a:ext uri="{FF2B5EF4-FFF2-40B4-BE49-F238E27FC236}">
                <a16:creationId xmlns:a16="http://schemas.microsoft.com/office/drawing/2014/main" id="{8D3EB804-49B2-708A-8E4C-A92D231E975B}"/>
              </a:ext>
            </a:extLst>
          </p:cNvPr>
          <p:cNvSpPr txBox="1"/>
          <p:nvPr/>
        </p:nvSpPr>
        <p:spPr>
          <a:xfrm>
            <a:off x="5804321" y="1823729"/>
            <a:ext cx="285750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ERNC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pSp>
        <p:nvGrpSpPr>
          <p:cNvPr id="30" name="object 14">
            <a:extLst>
              <a:ext uri="{FF2B5EF4-FFF2-40B4-BE49-F238E27FC236}">
                <a16:creationId xmlns:a16="http://schemas.microsoft.com/office/drawing/2014/main" id="{F64AF082-374E-68B5-95CD-7D4CF76C00B8}"/>
              </a:ext>
            </a:extLst>
          </p:cNvPr>
          <p:cNvGrpSpPr/>
          <p:nvPr/>
        </p:nvGrpSpPr>
        <p:grpSpPr>
          <a:xfrm>
            <a:off x="713306" y="2435105"/>
            <a:ext cx="6327563" cy="1522307"/>
            <a:chOff x="889501" y="3470855"/>
            <a:chExt cx="9491345" cy="2283460"/>
          </a:xfrm>
        </p:grpSpPr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5A9AE183-5C23-19D2-F59C-0AA91243DB14}"/>
                </a:ext>
              </a:extLst>
            </p:cNvPr>
            <p:cNvSpPr/>
            <p:nvPr/>
          </p:nvSpPr>
          <p:spPr>
            <a:xfrm>
              <a:off x="893946" y="5749808"/>
              <a:ext cx="9482455" cy="0"/>
            </a:xfrm>
            <a:custGeom>
              <a:avLst/>
              <a:gdLst/>
              <a:ahLst/>
              <a:cxnLst/>
              <a:rect l="l" t="t" r="r" b="b"/>
              <a:pathLst>
                <a:path w="9482455">
                  <a:moveTo>
                    <a:pt x="0" y="0"/>
                  </a:moveTo>
                  <a:lnTo>
                    <a:pt x="9482338" y="0"/>
                  </a:lnTo>
                </a:path>
              </a:pathLst>
            </a:custGeom>
            <a:ln w="8882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2" name="object 16">
              <a:extLst>
                <a:ext uri="{FF2B5EF4-FFF2-40B4-BE49-F238E27FC236}">
                  <a16:creationId xmlns:a16="http://schemas.microsoft.com/office/drawing/2014/main" id="{85B9CBE4-7E3B-5623-F53C-1B44370411E6}"/>
                </a:ext>
              </a:extLst>
            </p:cNvPr>
            <p:cNvSpPr/>
            <p:nvPr/>
          </p:nvSpPr>
          <p:spPr>
            <a:xfrm>
              <a:off x="1043275" y="5181181"/>
              <a:ext cx="7690484" cy="0"/>
            </a:xfrm>
            <a:custGeom>
              <a:avLst/>
              <a:gdLst/>
              <a:ahLst/>
              <a:cxnLst/>
              <a:rect l="l" t="t" r="r" b="b"/>
              <a:pathLst>
                <a:path w="7690484">
                  <a:moveTo>
                    <a:pt x="0" y="0"/>
                  </a:moveTo>
                  <a:lnTo>
                    <a:pt x="223992" y="0"/>
                  </a:lnTo>
                </a:path>
                <a:path w="7690484">
                  <a:moveTo>
                    <a:pt x="373320" y="0"/>
                  </a:moveTo>
                  <a:lnTo>
                    <a:pt x="597312" y="0"/>
                  </a:lnTo>
                </a:path>
                <a:path w="7690484">
                  <a:moveTo>
                    <a:pt x="746640" y="0"/>
                  </a:moveTo>
                  <a:lnTo>
                    <a:pt x="970633" y="0"/>
                  </a:lnTo>
                </a:path>
                <a:path w="7690484">
                  <a:moveTo>
                    <a:pt x="1119961" y="0"/>
                  </a:moveTo>
                  <a:lnTo>
                    <a:pt x="1343953" y="0"/>
                  </a:lnTo>
                </a:path>
                <a:path w="7690484">
                  <a:moveTo>
                    <a:pt x="1493281" y="0"/>
                  </a:moveTo>
                  <a:lnTo>
                    <a:pt x="1717274" y="0"/>
                  </a:lnTo>
                </a:path>
                <a:path w="7690484">
                  <a:moveTo>
                    <a:pt x="1866602" y="0"/>
                  </a:moveTo>
                  <a:lnTo>
                    <a:pt x="2090594" y="0"/>
                  </a:lnTo>
                </a:path>
                <a:path w="7690484">
                  <a:moveTo>
                    <a:pt x="2239922" y="0"/>
                  </a:moveTo>
                  <a:lnTo>
                    <a:pt x="2463914" y="0"/>
                  </a:lnTo>
                </a:path>
                <a:path w="7690484">
                  <a:moveTo>
                    <a:pt x="2613242" y="0"/>
                  </a:moveTo>
                  <a:lnTo>
                    <a:pt x="2837235" y="0"/>
                  </a:lnTo>
                </a:path>
                <a:path w="7690484">
                  <a:moveTo>
                    <a:pt x="2986563" y="0"/>
                  </a:moveTo>
                  <a:lnTo>
                    <a:pt x="3210555" y="0"/>
                  </a:lnTo>
                </a:path>
                <a:path w="7690484">
                  <a:moveTo>
                    <a:pt x="3359883" y="0"/>
                  </a:moveTo>
                  <a:lnTo>
                    <a:pt x="3583876" y="0"/>
                  </a:lnTo>
                </a:path>
                <a:path w="7690484">
                  <a:moveTo>
                    <a:pt x="3733203" y="0"/>
                  </a:moveTo>
                  <a:lnTo>
                    <a:pt x="3957196" y="0"/>
                  </a:lnTo>
                </a:path>
                <a:path w="7690484">
                  <a:moveTo>
                    <a:pt x="4106524" y="0"/>
                  </a:moveTo>
                  <a:lnTo>
                    <a:pt x="4330517" y="0"/>
                  </a:lnTo>
                </a:path>
                <a:path w="7690484">
                  <a:moveTo>
                    <a:pt x="4479844" y="0"/>
                  </a:moveTo>
                  <a:lnTo>
                    <a:pt x="4703837" y="0"/>
                  </a:lnTo>
                </a:path>
                <a:path w="7690484">
                  <a:moveTo>
                    <a:pt x="4853165" y="0"/>
                  </a:moveTo>
                  <a:lnTo>
                    <a:pt x="5077157" y="0"/>
                  </a:lnTo>
                </a:path>
                <a:path w="7690484">
                  <a:moveTo>
                    <a:pt x="5226486" y="0"/>
                  </a:moveTo>
                  <a:lnTo>
                    <a:pt x="5450477" y="0"/>
                  </a:lnTo>
                </a:path>
                <a:path w="7690484">
                  <a:moveTo>
                    <a:pt x="5599806" y="0"/>
                  </a:moveTo>
                  <a:lnTo>
                    <a:pt x="5823799" y="0"/>
                  </a:lnTo>
                </a:path>
                <a:path w="7690484">
                  <a:moveTo>
                    <a:pt x="5973126" y="0"/>
                  </a:moveTo>
                  <a:lnTo>
                    <a:pt x="6197119" y="0"/>
                  </a:lnTo>
                </a:path>
                <a:path w="7690484">
                  <a:moveTo>
                    <a:pt x="6346447" y="0"/>
                  </a:moveTo>
                  <a:lnTo>
                    <a:pt x="6570439" y="0"/>
                  </a:lnTo>
                </a:path>
                <a:path w="7690484">
                  <a:moveTo>
                    <a:pt x="6719767" y="0"/>
                  </a:moveTo>
                  <a:lnTo>
                    <a:pt x="6943760" y="0"/>
                  </a:lnTo>
                </a:path>
                <a:path w="7690484">
                  <a:moveTo>
                    <a:pt x="7093087" y="0"/>
                  </a:moveTo>
                  <a:lnTo>
                    <a:pt x="7317080" y="0"/>
                  </a:lnTo>
                </a:path>
                <a:path w="7690484">
                  <a:moveTo>
                    <a:pt x="7466408" y="0"/>
                  </a:moveTo>
                  <a:lnTo>
                    <a:pt x="7690401" y="0"/>
                  </a:lnTo>
                </a:path>
              </a:pathLst>
            </a:custGeom>
            <a:ln w="8882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141D65D7-B1EE-D4C2-04D0-51C6EB1F463B}"/>
                </a:ext>
              </a:extLst>
            </p:cNvPr>
            <p:cNvSpPr/>
            <p:nvPr/>
          </p:nvSpPr>
          <p:spPr>
            <a:xfrm>
              <a:off x="8883003" y="5182403"/>
              <a:ext cx="597535" cy="0"/>
            </a:xfrm>
            <a:custGeom>
              <a:avLst/>
              <a:gdLst/>
              <a:ahLst/>
              <a:cxnLst/>
              <a:rect l="l" t="t" r="r" b="b"/>
              <a:pathLst>
                <a:path w="597534">
                  <a:moveTo>
                    <a:pt x="0" y="0"/>
                  </a:moveTo>
                  <a:lnTo>
                    <a:pt x="597313" y="0"/>
                  </a:lnTo>
                </a:path>
              </a:pathLst>
            </a:custGeom>
            <a:ln w="6438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7FF2BD2C-5852-CAB1-6726-E1DDDAF134CE}"/>
                </a:ext>
              </a:extLst>
            </p:cNvPr>
            <p:cNvSpPr/>
            <p:nvPr/>
          </p:nvSpPr>
          <p:spPr>
            <a:xfrm>
              <a:off x="8883003" y="5176964"/>
              <a:ext cx="597535" cy="3810"/>
            </a:xfrm>
            <a:custGeom>
              <a:avLst/>
              <a:gdLst/>
              <a:ahLst/>
              <a:cxnLst/>
              <a:rect l="l" t="t" r="r" b="b"/>
              <a:pathLst>
                <a:path w="597534" h="3810">
                  <a:moveTo>
                    <a:pt x="0" y="0"/>
                  </a:moveTo>
                  <a:lnTo>
                    <a:pt x="597313" y="0"/>
                  </a:lnTo>
                </a:path>
                <a:path w="597534" h="3810">
                  <a:moveTo>
                    <a:pt x="0" y="3219"/>
                  </a:moveTo>
                  <a:lnTo>
                    <a:pt x="597313" y="3219"/>
                  </a:lnTo>
                </a:path>
              </a:pathLst>
            </a:custGeom>
            <a:ln w="4441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5" name="object 19">
              <a:extLst>
                <a:ext uri="{FF2B5EF4-FFF2-40B4-BE49-F238E27FC236}">
                  <a16:creationId xmlns:a16="http://schemas.microsoft.com/office/drawing/2014/main" id="{A8ABE88E-A1E0-8313-DF27-D4D769374B19}"/>
                </a:ext>
              </a:extLst>
            </p:cNvPr>
            <p:cNvSpPr/>
            <p:nvPr/>
          </p:nvSpPr>
          <p:spPr>
            <a:xfrm>
              <a:off x="9629644" y="5182403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3993" y="0"/>
                  </a:lnTo>
                </a:path>
              </a:pathLst>
            </a:custGeom>
            <a:ln w="6438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6" name="object 20">
              <a:extLst>
                <a:ext uri="{FF2B5EF4-FFF2-40B4-BE49-F238E27FC236}">
                  <a16:creationId xmlns:a16="http://schemas.microsoft.com/office/drawing/2014/main" id="{281CBC76-91CB-DDDB-7524-A949CB52EA14}"/>
                </a:ext>
              </a:extLst>
            </p:cNvPr>
            <p:cNvSpPr/>
            <p:nvPr/>
          </p:nvSpPr>
          <p:spPr>
            <a:xfrm>
              <a:off x="9629644" y="5176964"/>
              <a:ext cx="224154" cy="3810"/>
            </a:xfrm>
            <a:custGeom>
              <a:avLst/>
              <a:gdLst/>
              <a:ahLst/>
              <a:cxnLst/>
              <a:rect l="l" t="t" r="r" b="b"/>
              <a:pathLst>
                <a:path w="224154" h="3810">
                  <a:moveTo>
                    <a:pt x="0" y="0"/>
                  </a:moveTo>
                  <a:lnTo>
                    <a:pt x="223993" y="0"/>
                  </a:lnTo>
                </a:path>
                <a:path w="224154" h="3810">
                  <a:moveTo>
                    <a:pt x="0" y="3219"/>
                  </a:moveTo>
                  <a:lnTo>
                    <a:pt x="223993" y="3219"/>
                  </a:lnTo>
                </a:path>
              </a:pathLst>
            </a:custGeom>
            <a:ln w="4441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7" name="object 21">
              <a:extLst>
                <a:ext uri="{FF2B5EF4-FFF2-40B4-BE49-F238E27FC236}">
                  <a16:creationId xmlns:a16="http://schemas.microsoft.com/office/drawing/2014/main" id="{FEF72FE2-F2F5-4FD1-C996-598E190F0091}"/>
                </a:ext>
              </a:extLst>
            </p:cNvPr>
            <p:cNvSpPr/>
            <p:nvPr/>
          </p:nvSpPr>
          <p:spPr>
            <a:xfrm>
              <a:off x="10002965" y="5182403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3991" y="0"/>
                  </a:lnTo>
                </a:path>
              </a:pathLst>
            </a:custGeom>
            <a:ln w="6438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8" name="object 22">
              <a:extLst>
                <a:ext uri="{FF2B5EF4-FFF2-40B4-BE49-F238E27FC236}">
                  <a16:creationId xmlns:a16="http://schemas.microsoft.com/office/drawing/2014/main" id="{65817D2B-3691-A80B-E35D-1C73903CAB0D}"/>
                </a:ext>
              </a:extLst>
            </p:cNvPr>
            <p:cNvSpPr/>
            <p:nvPr/>
          </p:nvSpPr>
          <p:spPr>
            <a:xfrm>
              <a:off x="10002965" y="5177055"/>
              <a:ext cx="373380" cy="0"/>
            </a:xfrm>
            <a:custGeom>
              <a:avLst/>
              <a:gdLst/>
              <a:ahLst/>
              <a:cxnLst/>
              <a:rect l="l" t="t" r="r" b="b"/>
              <a:pathLst>
                <a:path w="373379">
                  <a:moveTo>
                    <a:pt x="0" y="0"/>
                  </a:moveTo>
                  <a:lnTo>
                    <a:pt x="373320" y="0"/>
                  </a:lnTo>
                </a:path>
              </a:pathLst>
            </a:custGeom>
            <a:ln w="4258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9" name="object 23">
              <a:extLst>
                <a:ext uri="{FF2B5EF4-FFF2-40B4-BE49-F238E27FC236}">
                  <a16:creationId xmlns:a16="http://schemas.microsoft.com/office/drawing/2014/main" id="{65B2FE7C-B090-F0A6-7350-80A953A5E843}"/>
                </a:ext>
              </a:extLst>
            </p:cNvPr>
            <p:cNvSpPr/>
            <p:nvPr/>
          </p:nvSpPr>
          <p:spPr>
            <a:xfrm>
              <a:off x="10002965" y="5173815"/>
              <a:ext cx="373380" cy="2540"/>
            </a:xfrm>
            <a:custGeom>
              <a:avLst/>
              <a:gdLst/>
              <a:ahLst/>
              <a:cxnLst/>
              <a:rect l="l" t="t" r="r" b="b"/>
              <a:pathLst>
                <a:path w="373379" h="2539">
                  <a:moveTo>
                    <a:pt x="0" y="0"/>
                  </a:moveTo>
                  <a:lnTo>
                    <a:pt x="373320" y="0"/>
                  </a:lnTo>
                </a:path>
                <a:path w="373379" h="2539">
                  <a:moveTo>
                    <a:pt x="0" y="2129"/>
                  </a:moveTo>
                  <a:lnTo>
                    <a:pt x="373320" y="2129"/>
                  </a:lnTo>
                </a:path>
              </a:pathLst>
            </a:custGeom>
            <a:ln w="3175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0" name="object 24">
              <a:extLst>
                <a:ext uri="{FF2B5EF4-FFF2-40B4-BE49-F238E27FC236}">
                  <a16:creationId xmlns:a16="http://schemas.microsoft.com/office/drawing/2014/main" id="{4D22570E-4A7B-1D76-8D47-07EAAC806350}"/>
                </a:ext>
              </a:extLst>
            </p:cNvPr>
            <p:cNvSpPr/>
            <p:nvPr/>
          </p:nvSpPr>
          <p:spPr>
            <a:xfrm>
              <a:off x="10002965" y="5180183"/>
              <a:ext cx="224154" cy="0"/>
            </a:xfrm>
            <a:custGeom>
              <a:avLst/>
              <a:gdLst/>
              <a:ahLst/>
              <a:cxnLst/>
              <a:rect l="l" t="t" r="r" b="b"/>
              <a:pathLst>
                <a:path w="224154">
                  <a:moveTo>
                    <a:pt x="0" y="0"/>
                  </a:moveTo>
                  <a:lnTo>
                    <a:pt x="223991" y="0"/>
                  </a:lnTo>
                </a:path>
              </a:pathLst>
            </a:custGeom>
            <a:ln w="4441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1" name="object 25">
              <a:extLst>
                <a:ext uri="{FF2B5EF4-FFF2-40B4-BE49-F238E27FC236}">
                  <a16:creationId xmlns:a16="http://schemas.microsoft.com/office/drawing/2014/main" id="{1EE9AAAC-886E-9381-7C01-E149E6C84261}"/>
                </a:ext>
              </a:extLst>
            </p:cNvPr>
            <p:cNvSpPr/>
            <p:nvPr/>
          </p:nvSpPr>
          <p:spPr>
            <a:xfrm>
              <a:off x="893946" y="3475300"/>
              <a:ext cx="9333230" cy="1137285"/>
            </a:xfrm>
            <a:custGeom>
              <a:avLst/>
              <a:gdLst/>
              <a:ahLst/>
              <a:cxnLst/>
              <a:rect l="l" t="t" r="r" b="b"/>
              <a:pathLst>
                <a:path w="9333230" h="1137285">
                  <a:moveTo>
                    <a:pt x="0" y="1137253"/>
                  </a:moveTo>
                  <a:lnTo>
                    <a:pt x="4479845" y="1137253"/>
                  </a:lnTo>
                </a:path>
                <a:path w="9333230" h="1137285">
                  <a:moveTo>
                    <a:pt x="4629172" y="1137253"/>
                  </a:moveTo>
                  <a:lnTo>
                    <a:pt x="4853165" y="1137253"/>
                  </a:lnTo>
                </a:path>
                <a:path w="9333230" h="1137285">
                  <a:moveTo>
                    <a:pt x="5002493" y="1137253"/>
                  </a:moveTo>
                  <a:lnTo>
                    <a:pt x="5973127" y="1137253"/>
                  </a:lnTo>
                </a:path>
                <a:path w="9333230" h="1137285">
                  <a:moveTo>
                    <a:pt x="6122454" y="1137253"/>
                  </a:moveTo>
                  <a:lnTo>
                    <a:pt x="7093088" y="1137253"/>
                  </a:lnTo>
                </a:path>
                <a:path w="9333230" h="1137285">
                  <a:moveTo>
                    <a:pt x="7242415" y="1137253"/>
                  </a:moveTo>
                  <a:lnTo>
                    <a:pt x="7839729" y="1137253"/>
                  </a:lnTo>
                </a:path>
                <a:path w="9333230" h="1137285">
                  <a:moveTo>
                    <a:pt x="7989057" y="1137253"/>
                  </a:moveTo>
                  <a:lnTo>
                    <a:pt x="8213048" y="1137253"/>
                  </a:lnTo>
                </a:path>
                <a:path w="9333230" h="1137285">
                  <a:moveTo>
                    <a:pt x="8362377" y="1137253"/>
                  </a:moveTo>
                  <a:lnTo>
                    <a:pt x="8586370" y="1137253"/>
                  </a:lnTo>
                </a:path>
                <a:path w="9333230" h="1137285">
                  <a:moveTo>
                    <a:pt x="8735697" y="1137253"/>
                  </a:moveTo>
                  <a:lnTo>
                    <a:pt x="8959690" y="1137253"/>
                  </a:lnTo>
                </a:path>
                <a:path w="9333230" h="1137285">
                  <a:moveTo>
                    <a:pt x="9109018" y="1137253"/>
                  </a:moveTo>
                  <a:lnTo>
                    <a:pt x="9333009" y="1137253"/>
                  </a:lnTo>
                </a:path>
                <a:path w="9333230" h="1137285">
                  <a:moveTo>
                    <a:pt x="0" y="568626"/>
                  </a:moveTo>
                  <a:lnTo>
                    <a:pt x="4479845" y="568626"/>
                  </a:lnTo>
                </a:path>
                <a:path w="9333230" h="1137285">
                  <a:moveTo>
                    <a:pt x="4629172" y="568626"/>
                  </a:moveTo>
                  <a:lnTo>
                    <a:pt x="4853165" y="568626"/>
                  </a:lnTo>
                </a:path>
                <a:path w="9333230" h="1137285">
                  <a:moveTo>
                    <a:pt x="5002493" y="568626"/>
                  </a:moveTo>
                  <a:lnTo>
                    <a:pt x="5973127" y="568626"/>
                  </a:lnTo>
                </a:path>
                <a:path w="9333230" h="1137285">
                  <a:moveTo>
                    <a:pt x="6122454" y="568626"/>
                  </a:moveTo>
                  <a:lnTo>
                    <a:pt x="7093088" y="568626"/>
                  </a:lnTo>
                </a:path>
                <a:path w="9333230" h="1137285">
                  <a:moveTo>
                    <a:pt x="7242415" y="568626"/>
                  </a:moveTo>
                  <a:lnTo>
                    <a:pt x="7839729" y="568626"/>
                  </a:lnTo>
                </a:path>
                <a:path w="9333230" h="1137285">
                  <a:moveTo>
                    <a:pt x="7989057" y="568626"/>
                  </a:moveTo>
                  <a:lnTo>
                    <a:pt x="8586370" y="568626"/>
                  </a:lnTo>
                </a:path>
                <a:path w="9333230" h="1137285">
                  <a:moveTo>
                    <a:pt x="8735696" y="568626"/>
                  </a:moveTo>
                  <a:lnTo>
                    <a:pt x="8959690" y="568626"/>
                  </a:lnTo>
                </a:path>
                <a:path w="9333230" h="1137285">
                  <a:moveTo>
                    <a:pt x="9109018" y="568626"/>
                  </a:moveTo>
                  <a:lnTo>
                    <a:pt x="9333009" y="568626"/>
                  </a:lnTo>
                </a:path>
                <a:path w="9333230" h="1137285">
                  <a:moveTo>
                    <a:pt x="0" y="0"/>
                  </a:moveTo>
                  <a:lnTo>
                    <a:pt x="7839729" y="0"/>
                  </a:lnTo>
                </a:path>
                <a:path w="9333230" h="1137285">
                  <a:moveTo>
                    <a:pt x="7989057" y="0"/>
                  </a:moveTo>
                  <a:lnTo>
                    <a:pt x="8586370" y="0"/>
                  </a:lnTo>
                </a:path>
                <a:path w="9333230" h="1137285">
                  <a:moveTo>
                    <a:pt x="8735696" y="0"/>
                  </a:moveTo>
                  <a:lnTo>
                    <a:pt x="8959690" y="0"/>
                  </a:lnTo>
                </a:path>
                <a:path w="9333230" h="1137285">
                  <a:moveTo>
                    <a:pt x="9109018" y="0"/>
                  </a:moveTo>
                  <a:lnTo>
                    <a:pt x="9333009" y="0"/>
                  </a:lnTo>
                </a:path>
              </a:pathLst>
            </a:custGeom>
            <a:ln w="8882">
              <a:solidFill>
                <a:srgbClr val="332A65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600" kern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42" name="object 26">
            <a:extLst>
              <a:ext uri="{FF2B5EF4-FFF2-40B4-BE49-F238E27FC236}">
                <a16:creationId xmlns:a16="http://schemas.microsoft.com/office/drawing/2014/main" id="{0D4FF624-3013-CA4A-7533-0EB6610F4F3A}"/>
              </a:ext>
            </a:extLst>
          </p:cNvPr>
          <p:cNvSpPr/>
          <p:nvPr/>
        </p:nvSpPr>
        <p:spPr>
          <a:xfrm>
            <a:off x="716269" y="2058984"/>
            <a:ext cx="6321637" cy="0"/>
          </a:xfrm>
          <a:custGeom>
            <a:avLst/>
            <a:gdLst/>
            <a:ahLst/>
            <a:cxnLst/>
            <a:rect l="l" t="t" r="r" b="b"/>
            <a:pathLst>
              <a:path w="9482455">
                <a:moveTo>
                  <a:pt x="0" y="0"/>
                </a:moveTo>
                <a:lnTo>
                  <a:pt x="9482338" y="0"/>
                </a:lnTo>
              </a:path>
            </a:pathLst>
          </a:custGeom>
          <a:ln w="8882">
            <a:solidFill>
              <a:srgbClr val="332A65"/>
            </a:solidFill>
          </a:ln>
        </p:spPr>
        <p:txBody>
          <a:bodyPr wrap="square" lIns="0" tIns="0" rIns="0" bIns="0" rtlCol="0"/>
          <a:lstStyle/>
          <a:p>
            <a:pPr defTabSz="609630"/>
            <a:endParaRPr sz="16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7CF0F4E6-BFEF-D393-913C-AA45DF1AF6F0}"/>
              </a:ext>
            </a:extLst>
          </p:cNvPr>
          <p:cNvSpPr txBox="1"/>
          <p:nvPr/>
        </p:nvSpPr>
        <p:spPr>
          <a:xfrm rot="18900000">
            <a:off x="604531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2000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4" name="object 28">
            <a:extLst>
              <a:ext uri="{FF2B5EF4-FFF2-40B4-BE49-F238E27FC236}">
                <a16:creationId xmlns:a16="http://schemas.microsoft.com/office/drawing/2014/main" id="{361868FE-642B-D51D-63A7-A7C4C1AC8B93}"/>
              </a:ext>
            </a:extLst>
          </p:cNvPr>
          <p:cNvSpPr txBox="1"/>
          <p:nvPr/>
        </p:nvSpPr>
        <p:spPr>
          <a:xfrm rot="18900000">
            <a:off x="853412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2001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5" name="object 29">
            <a:extLst>
              <a:ext uri="{FF2B5EF4-FFF2-40B4-BE49-F238E27FC236}">
                <a16:creationId xmlns:a16="http://schemas.microsoft.com/office/drawing/2014/main" id="{942A0EC5-F250-57C5-9931-4F655827168C}"/>
              </a:ext>
            </a:extLst>
          </p:cNvPr>
          <p:cNvSpPr txBox="1"/>
          <p:nvPr/>
        </p:nvSpPr>
        <p:spPr>
          <a:xfrm rot="18900000">
            <a:off x="1102292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2002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6" name="object 30">
            <a:extLst>
              <a:ext uri="{FF2B5EF4-FFF2-40B4-BE49-F238E27FC236}">
                <a16:creationId xmlns:a16="http://schemas.microsoft.com/office/drawing/2014/main" id="{D936D08A-98B4-0303-D99F-0F3EBEF54C27}"/>
              </a:ext>
            </a:extLst>
          </p:cNvPr>
          <p:cNvSpPr txBox="1"/>
          <p:nvPr/>
        </p:nvSpPr>
        <p:spPr>
          <a:xfrm rot="18900000">
            <a:off x="1351173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2003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7" name="object 31">
            <a:extLst>
              <a:ext uri="{FF2B5EF4-FFF2-40B4-BE49-F238E27FC236}">
                <a16:creationId xmlns:a16="http://schemas.microsoft.com/office/drawing/2014/main" id="{CEFB3402-370E-6753-7AE6-95CCEDCBFE7E}"/>
              </a:ext>
            </a:extLst>
          </p:cNvPr>
          <p:cNvSpPr txBox="1"/>
          <p:nvPr/>
        </p:nvSpPr>
        <p:spPr>
          <a:xfrm rot="18900000">
            <a:off x="1600053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2004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8" name="object 32">
            <a:extLst>
              <a:ext uri="{FF2B5EF4-FFF2-40B4-BE49-F238E27FC236}">
                <a16:creationId xmlns:a16="http://schemas.microsoft.com/office/drawing/2014/main" id="{28CEBD68-493E-3952-7528-F0E9F6F868E8}"/>
              </a:ext>
            </a:extLst>
          </p:cNvPr>
          <p:cNvSpPr txBox="1"/>
          <p:nvPr/>
        </p:nvSpPr>
        <p:spPr>
          <a:xfrm rot="18900000">
            <a:off x="1848933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2005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9" name="object 33">
            <a:extLst>
              <a:ext uri="{FF2B5EF4-FFF2-40B4-BE49-F238E27FC236}">
                <a16:creationId xmlns:a16="http://schemas.microsoft.com/office/drawing/2014/main" id="{44AA9306-6925-252B-9B80-B599346F98F7}"/>
              </a:ext>
            </a:extLst>
          </p:cNvPr>
          <p:cNvSpPr txBox="1"/>
          <p:nvPr/>
        </p:nvSpPr>
        <p:spPr>
          <a:xfrm rot="18900000">
            <a:off x="2097813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2006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0" name="object 34">
            <a:extLst>
              <a:ext uri="{FF2B5EF4-FFF2-40B4-BE49-F238E27FC236}">
                <a16:creationId xmlns:a16="http://schemas.microsoft.com/office/drawing/2014/main" id="{DA73ACF6-C662-4291-E681-131D1500CC60}"/>
              </a:ext>
            </a:extLst>
          </p:cNvPr>
          <p:cNvSpPr txBox="1"/>
          <p:nvPr/>
        </p:nvSpPr>
        <p:spPr>
          <a:xfrm rot="18900000">
            <a:off x="2346693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2007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1" name="object 35">
            <a:extLst>
              <a:ext uri="{FF2B5EF4-FFF2-40B4-BE49-F238E27FC236}">
                <a16:creationId xmlns:a16="http://schemas.microsoft.com/office/drawing/2014/main" id="{54F70848-6924-5757-F29F-04388C319411}"/>
              </a:ext>
            </a:extLst>
          </p:cNvPr>
          <p:cNvSpPr txBox="1"/>
          <p:nvPr/>
        </p:nvSpPr>
        <p:spPr>
          <a:xfrm rot="18900000">
            <a:off x="2595574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2008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2" name="object 36">
            <a:extLst>
              <a:ext uri="{FF2B5EF4-FFF2-40B4-BE49-F238E27FC236}">
                <a16:creationId xmlns:a16="http://schemas.microsoft.com/office/drawing/2014/main" id="{0874A00D-AC21-414F-2433-2F02DE17E653}"/>
              </a:ext>
            </a:extLst>
          </p:cNvPr>
          <p:cNvSpPr txBox="1"/>
          <p:nvPr/>
        </p:nvSpPr>
        <p:spPr>
          <a:xfrm rot="18900000">
            <a:off x="2844454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2009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3" name="object 37">
            <a:extLst>
              <a:ext uri="{FF2B5EF4-FFF2-40B4-BE49-F238E27FC236}">
                <a16:creationId xmlns:a16="http://schemas.microsoft.com/office/drawing/2014/main" id="{8159F676-FBC0-8E99-2414-73C5F205FC98}"/>
              </a:ext>
            </a:extLst>
          </p:cNvPr>
          <p:cNvSpPr txBox="1"/>
          <p:nvPr/>
        </p:nvSpPr>
        <p:spPr>
          <a:xfrm rot="18900000">
            <a:off x="3093334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2010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4" name="object 38">
            <a:extLst>
              <a:ext uri="{FF2B5EF4-FFF2-40B4-BE49-F238E27FC236}">
                <a16:creationId xmlns:a16="http://schemas.microsoft.com/office/drawing/2014/main" id="{9EFF6AE5-8028-688E-0951-CE05B6847FF2}"/>
              </a:ext>
            </a:extLst>
          </p:cNvPr>
          <p:cNvSpPr txBox="1"/>
          <p:nvPr/>
        </p:nvSpPr>
        <p:spPr>
          <a:xfrm rot="18900000">
            <a:off x="3347910" y="4065576"/>
            <a:ext cx="22500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2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2011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5" name="object 39">
            <a:extLst>
              <a:ext uri="{FF2B5EF4-FFF2-40B4-BE49-F238E27FC236}">
                <a16:creationId xmlns:a16="http://schemas.microsoft.com/office/drawing/2014/main" id="{E28AC594-6EF0-E89A-611C-DE34B7EA7280}"/>
              </a:ext>
            </a:extLst>
          </p:cNvPr>
          <p:cNvSpPr txBox="1"/>
          <p:nvPr/>
        </p:nvSpPr>
        <p:spPr>
          <a:xfrm rot="18900000">
            <a:off x="3591095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2012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" name="object 40">
            <a:extLst>
              <a:ext uri="{FF2B5EF4-FFF2-40B4-BE49-F238E27FC236}">
                <a16:creationId xmlns:a16="http://schemas.microsoft.com/office/drawing/2014/main" id="{EE857D46-6447-1D0B-06C4-97D5A57C5551}"/>
              </a:ext>
            </a:extLst>
          </p:cNvPr>
          <p:cNvSpPr txBox="1"/>
          <p:nvPr/>
        </p:nvSpPr>
        <p:spPr>
          <a:xfrm rot="18900000">
            <a:off x="3839975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2013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7" name="object 41">
            <a:extLst>
              <a:ext uri="{FF2B5EF4-FFF2-40B4-BE49-F238E27FC236}">
                <a16:creationId xmlns:a16="http://schemas.microsoft.com/office/drawing/2014/main" id="{D4B67374-74F3-F1DA-A035-DE5457C7D500}"/>
              </a:ext>
            </a:extLst>
          </p:cNvPr>
          <p:cNvSpPr txBox="1"/>
          <p:nvPr/>
        </p:nvSpPr>
        <p:spPr>
          <a:xfrm rot="18900000">
            <a:off x="4088855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2014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8" name="object 42">
            <a:extLst>
              <a:ext uri="{FF2B5EF4-FFF2-40B4-BE49-F238E27FC236}">
                <a16:creationId xmlns:a16="http://schemas.microsoft.com/office/drawing/2014/main" id="{97CA619E-1016-6437-42A2-5C94843602FA}"/>
              </a:ext>
            </a:extLst>
          </p:cNvPr>
          <p:cNvSpPr txBox="1"/>
          <p:nvPr/>
        </p:nvSpPr>
        <p:spPr>
          <a:xfrm rot="18900000">
            <a:off x="4337736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2015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9" name="object 43">
            <a:extLst>
              <a:ext uri="{FF2B5EF4-FFF2-40B4-BE49-F238E27FC236}">
                <a16:creationId xmlns:a16="http://schemas.microsoft.com/office/drawing/2014/main" id="{66A6A7C9-FF82-B698-FB3E-8987AEC17584}"/>
              </a:ext>
            </a:extLst>
          </p:cNvPr>
          <p:cNvSpPr txBox="1"/>
          <p:nvPr/>
        </p:nvSpPr>
        <p:spPr>
          <a:xfrm rot="18900000">
            <a:off x="4586617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2016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0" name="object 44">
            <a:extLst>
              <a:ext uri="{FF2B5EF4-FFF2-40B4-BE49-F238E27FC236}">
                <a16:creationId xmlns:a16="http://schemas.microsoft.com/office/drawing/2014/main" id="{399E542B-8492-86EF-47B6-2E4A979E3197}"/>
              </a:ext>
            </a:extLst>
          </p:cNvPr>
          <p:cNvSpPr txBox="1"/>
          <p:nvPr/>
        </p:nvSpPr>
        <p:spPr>
          <a:xfrm rot="18900000">
            <a:off x="4835497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2017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1" name="object 45">
            <a:extLst>
              <a:ext uri="{FF2B5EF4-FFF2-40B4-BE49-F238E27FC236}">
                <a16:creationId xmlns:a16="http://schemas.microsoft.com/office/drawing/2014/main" id="{2759D91B-17D4-CC0D-1C1C-6E65197E34E1}"/>
              </a:ext>
            </a:extLst>
          </p:cNvPr>
          <p:cNvSpPr txBox="1"/>
          <p:nvPr/>
        </p:nvSpPr>
        <p:spPr>
          <a:xfrm rot="18900000">
            <a:off x="5084377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2018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2" name="object 46">
            <a:extLst>
              <a:ext uri="{FF2B5EF4-FFF2-40B4-BE49-F238E27FC236}">
                <a16:creationId xmlns:a16="http://schemas.microsoft.com/office/drawing/2014/main" id="{08B1879D-4279-5313-C23E-8B0CA849E51C}"/>
              </a:ext>
            </a:extLst>
          </p:cNvPr>
          <p:cNvSpPr txBox="1"/>
          <p:nvPr/>
        </p:nvSpPr>
        <p:spPr>
          <a:xfrm rot="18900000">
            <a:off x="5333257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2019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3" name="object 47">
            <a:extLst>
              <a:ext uri="{FF2B5EF4-FFF2-40B4-BE49-F238E27FC236}">
                <a16:creationId xmlns:a16="http://schemas.microsoft.com/office/drawing/2014/main" id="{9283B2EA-0355-C74B-12A8-BAEEB7BB9A8F}"/>
              </a:ext>
            </a:extLst>
          </p:cNvPr>
          <p:cNvSpPr txBox="1"/>
          <p:nvPr/>
        </p:nvSpPr>
        <p:spPr>
          <a:xfrm rot="18900000">
            <a:off x="5582137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2020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4" name="object 48">
            <a:extLst>
              <a:ext uri="{FF2B5EF4-FFF2-40B4-BE49-F238E27FC236}">
                <a16:creationId xmlns:a16="http://schemas.microsoft.com/office/drawing/2014/main" id="{5FDE0188-A1BE-5126-CE6C-E9FE081B4DD5}"/>
              </a:ext>
            </a:extLst>
          </p:cNvPr>
          <p:cNvSpPr txBox="1"/>
          <p:nvPr/>
        </p:nvSpPr>
        <p:spPr>
          <a:xfrm rot="18900000">
            <a:off x="5831017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2021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5" name="object 49">
            <a:extLst>
              <a:ext uri="{FF2B5EF4-FFF2-40B4-BE49-F238E27FC236}">
                <a16:creationId xmlns:a16="http://schemas.microsoft.com/office/drawing/2014/main" id="{4DEDDA54-2DD8-CA0C-BBDD-5D01866E9DE5}"/>
              </a:ext>
            </a:extLst>
          </p:cNvPr>
          <p:cNvSpPr txBox="1"/>
          <p:nvPr/>
        </p:nvSpPr>
        <p:spPr>
          <a:xfrm rot="18900000">
            <a:off x="6079898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2022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" name="object 50">
            <a:extLst>
              <a:ext uri="{FF2B5EF4-FFF2-40B4-BE49-F238E27FC236}">
                <a16:creationId xmlns:a16="http://schemas.microsoft.com/office/drawing/2014/main" id="{6FC4A283-2BFF-B586-3C61-1F1F75BCB00D}"/>
              </a:ext>
            </a:extLst>
          </p:cNvPr>
          <p:cNvSpPr txBox="1"/>
          <p:nvPr/>
        </p:nvSpPr>
        <p:spPr>
          <a:xfrm rot="18900000">
            <a:off x="6328779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2023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7" name="object 51">
            <a:extLst>
              <a:ext uri="{FF2B5EF4-FFF2-40B4-BE49-F238E27FC236}">
                <a16:creationId xmlns:a16="http://schemas.microsoft.com/office/drawing/2014/main" id="{570AB355-DE43-B4A3-8A26-2BD1F19595B4}"/>
              </a:ext>
            </a:extLst>
          </p:cNvPr>
          <p:cNvSpPr txBox="1"/>
          <p:nvPr/>
        </p:nvSpPr>
        <p:spPr>
          <a:xfrm rot="18900000">
            <a:off x="6577659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2024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8" name="object 52">
            <a:extLst>
              <a:ext uri="{FF2B5EF4-FFF2-40B4-BE49-F238E27FC236}">
                <a16:creationId xmlns:a16="http://schemas.microsoft.com/office/drawing/2014/main" id="{E41B6BDA-AA27-19B9-59D6-D7BFEBED9100}"/>
              </a:ext>
            </a:extLst>
          </p:cNvPr>
          <p:cNvSpPr txBox="1"/>
          <p:nvPr/>
        </p:nvSpPr>
        <p:spPr>
          <a:xfrm rot="18900000">
            <a:off x="6826539" y="4068062"/>
            <a:ext cx="231165" cy="9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09630">
              <a:lnSpc>
                <a:spcPts val="747"/>
              </a:lnSpc>
            </a:pPr>
            <a:r>
              <a:rPr sz="900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2025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0604C1D-5EB3-DE3C-F0A7-91E24C0CADA8}"/>
              </a:ext>
            </a:extLst>
          </p:cNvPr>
          <p:cNvSpPr txBox="1"/>
          <p:nvPr/>
        </p:nvSpPr>
        <p:spPr>
          <a:xfrm>
            <a:off x="580794" y="3886727"/>
            <a:ext cx="69850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</a:t>
            </a:r>
            <a:endParaRPr sz="9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0" name="object 54">
            <a:extLst>
              <a:ext uri="{FF2B5EF4-FFF2-40B4-BE49-F238E27FC236}">
                <a16:creationId xmlns:a16="http://schemas.microsoft.com/office/drawing/2014/main" id="{11BA7C06-4C60-3843-3A67-304DC13003F7}"/>
              </a:ext>
            </a:extLst>
          </p:cNvPr>
          <p:cNvSpPr txBox="1"/>
          <p:nvPr/>
        </p:nvSpPr>
        <p:spPr>
          <a:xfrm>
            <a:off x="317408" y="3507643"/>
            <a:ext cx="333291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lang="es-ES"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000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1" name="object 55">
            <a:extLst>
              <a:ext uri="{FF2B5EF4-FFF2-40B4-BE49-F238E27FC236}">
                <a16:creationId xmlns:a16="http://schemas.microsoft.com/office/drawing/2014/main" id="{E54C6C88-AF22-3BC1-DCB0-6E187BA3932D}"/>
              </a:ext>
            </a:extLst>
          </p:cNvPr>
          <p:cNvSpPr txBox="1"/>
          <p:nvPr/>
        </p:nvSpPr>
        <p:spPr>
          <a:xfrm>
            <a:off x="317408" y="3128558"/>
            <a:ext cx="333291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40</a:t>
            </a:r>
            <a:r>
              <a:rPr lang="es-ES"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000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2" name="object 56">
            <a:extLst>
              <a:ext uri="{FF2B5EF4-FFF2-40B4-BE49-F238E27FC236}">
                <a16:creationId xmlns:a16="http://schemas.microsoft.com/office/drawing/2014/main" id="{5E76915F-5FE7-8B3C-5567-9EF2F42C02BA}"/>
              </a:ext>
            </a:extLst>
          </p:cNvPr>
          <p:cNvSpPr txBox="1"/>
          <p:nvPr/>
        </p:nvSpPr>
        <p:spPr>
          <a:xfrm>
            <a:off x="325649" y="2749473"/>
            <a:ext cx="325050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60</a:t>
            </a:r>
            <a:r>
              <a:rPr lang="es-ES"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000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3" name="object 57">
            <a:extLst>
              <a:ext uri="{FF2B5EF4-FFF2-40B4-BE49-F238E27FC236}">
                <a16:creationId xmlns:a16="http://schemas.microsoft.com/office/drawing/2014/main" id="{B9B1D3A7-4E51-57AE-8BFA-8DAD46124C92}"/>
              </a:ext>
            </a:extLst>
          </p:cNvPr>
          <p:cNvSpPr txBox="1"/>
          <p:nvPr/>
        </p:nvSpPr>
        <p:spPr>
          <a:xfrm>
            <a:off x="285168" y="2370389"/>
            <a:ext cx="365531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80</a:t>
            </a:r>
            <a:r>
              <a:rPr lang="es-ES"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000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4" name="object 58">
            <a:extLst>
              <a:ext uri="{FF2B5EF4-FFF2-40B4-BE49-F238E27FC236}">
                <a16:creationId xmlns:a16="http://schemas.microsoft.com/office/drawing/2014/main" id="{0A98BD84-97BB-D584-E495-A13288C1C64B}"/>
              </a:ext>
            </a:extLst>
          </p:cNvPr>
          <p:cNvSpPr txBox="1"/>
          <p:nvPr/>
        </p:nvSpPr>
        <p:spPr>
          <a:xfrm>
            <a:off x="238078" y="1971059"/>
            <a:ext cx="478191" cy="14875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defTabSz="609630">
              <a:spcBef>
                <a:spcPts val="80"/>
              </a:spcBef>
            </a:pP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100</a:t>
            </a:r>
            <a:r>
              <a:rPr lang="es-ES"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  <a:r>
              <a:rPr sz="900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000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5" name="object 59">
            <a:extLst>
              <a:ext uri="{FF2B5EF4-FFF2-40B4-BE49-F238E27FC236}">
                <a16:creationId xmlns:a16="http://schemas.microsoft.com/office/drawing/2014/main" id="{89D71454-8238-13DF-ED11-4348D02DBBB8}"/>
              </a:ext>
            </a:extLst>
          </p:cNvPr>
          <p:cNvSpPr txBox="1"/>
          <p:nvPr/>
        </p:nvSpPr>
        <p:spPr>
          <a:xfrm>
            <a:off x="114643" y="2620959"/>
            <a:ext cx="169277" cy="498447"/>
          </a:xfrm>
          <a:prstGeom prst="rect">
            <a:avLst/>
          </a:prstGeom>
        </p:spPr>
        <p:txBody>
          <a:bodyPr vert="vert270" wrap="square" lIns="0" tIns="847" rIns="0" bIns="0" rtlCol="0">
            <a:spAutoFit/>
          </a:bodyPr>
          <a:lstStyle/>
          <a:p>
            <a:pPr marL="8467" defTabSz="609630">
              <a:spcBef>
                <a:spcPts val="7"/>
              </a:spcBef>
            </a:pPr>
            <a:r>
              <a:rPr sz="1100" b="1" kern="0" spc="-1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GWh</a:t>
            </a:r>
            <a:endParaRPr sz="1100" b="1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76" name="object 60">
            <a:extLst>
              <a:ext uri="{FF2B5EF4-FFF2-40B4-BE49-F238E27FC236}">
                <a16:creationId xmlns:a16="http://schemas.microsoft.com/office/drawing/2014/main" id="{F0BFD544-829C-BB29-378D-D4F78751A98E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269" y="2268024"/>
            <a:ext cx="6321558" cy="1706061"/>
          </a:xfrm>
          <a:prstGeom prst="rect">
            <a:avLst/>
          </a:prstGeom>
        </p:spPr>
      </p:pic>
      <p:sp>
        <p:nvSpPr>
          <p:cNvPr id="77" name="object 112">
            <a:extLst>
              <a:ext uri="{FF2B5EF4-FFF2-40B4-BE49-F238E27FC236}">
                <a16:creationId xmlns:a16="http://schemas.microsoft.com/office/drawing/2014/main" id="{ACF38072-5A09-CD0A-B32B-412FF7EFF61F}"/>
              </a:ext>
            </a:extLst>
          </p:cNvPr>
          <p:cNvSpPr/>
          <p:nvPr/>
        </p:nvSpPr>
        <p:spPr>
          <a:xfrm>
            <a:off x="8049358" y="3217899"/>
            <a:ext cx="3263053" cy="167217"/>
          </a:xfrm>
          <a:custGeom>
            <a:avLst/>
            <a:gdLst/>
            <a:ahLst/>
            <a:cxnLst/>
            <a:rect l="l" t="t" r="r" b="b"/>
            <a:pathLst>
              <a:path w="4894580" h="250825">
                <a:moveTo>
                  <a:pt x="4893980" y="250571"/>
                </a:moveTo>
                <a:lnTo>
                  <a:pt x="0" y="250571"/>
                </a:lnTo>
                <a:lnTo>
                  <a:pt x="2447055" y="0"/>
                </a:lnTo>
                <a:lnTo>
                  <a:pt x="4893980" y="250558"/>
                </a:lnTo>
                <a:close/>
              </a:path>
            </a:pathLst>
          </a:custGeom>
          <a:solidFill>
            <a:srgbClr val="2FB3C2">
              <a:alpha val="17999"/>
            </a:srgbClr>
          </a:solidFill>
        </p:spPr>
        <p:txBody>
          <a:bodyPr wrap="square" lIns="0" tIns="0" rIns="0" bIns="0" rtlCol="0"/>
          <a:lstStyle/>
          <a:p>
            <a:pPr defTabSz="609630"/>
            <a:endParaRPr sz="1600"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8" name="object 113">
            <a:extLst>
              <a:ext uri="{FF2B5EF4-FFF2-40B4-BE49-F238E27FC236}">
                <a16:creationId xmlns:a16="http://schemas.microsoft.com/office/drawing/2014/main" id="{61F3A4AC-0777-A92E-0964-B089C4A9CEB4}"/>
              </a:ext>
            </a:extLst>
          </p:cNvPr>
          <p:cNvSpPr txBox="1"/>
          <p:nvPr/>
        </p:nvSpPr>
        <p:spPr>
          <a:xfrm>
            <a:off x="1964515" y="4366838"/>
            <a:ext cx="4094480" cy="13629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defTabSz="609630">
              <a:spcBef>
                <a:spcPts val="63"/>
              </a:spcBef>
            </a:pPr>
            <a:r>
              <a:rPr sz="833" b="1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Fuente:</a:t>
            </a:r>
            <a:r>
              <a:rPr sz="833" b="1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Elaborado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spc="3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por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ACERA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partir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datos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del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Coordinador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Eléctrico</a:t>
            </a:r>
            <a:r>
              <a:rPr sz="833" kern="0" spc="4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833" kern="0" spc="-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Nacional.</a:t>
            </a:r>
            <a:endParaRPr sz="833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79" name="object 114">
            <a:extLst>
              <a:ext uri="{FF2B5EF4-FFF2-40B4-BE49-F238E27FC236}">
                <a16:creationId xmlns:a16="http://schemas.microsoft.com/office/drawing/2014/main" id="{4BE9DA46-8146-FF6D-1F63-E1810F2083F2}"/>
              </a:ext>
            </a:extLst>
          </p:cNvPr>
          <p:cNvSpPr txBox="1"/>
          <p:nvPr/>
        </p:nvSpPr>
        <p:spPr>
          <a:xfrm>
            <a:off x="7716982" y="1397768"/>
            <a:ext cx="4003964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 defTabSz="609630">
              <a:spcBef>
                <a:spcPts val="67"/>
              </a:spcBef>
            </a:pPr>
            <a:r>
              <a:rPr sz="1600" b="1" kern="0" spc="9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PRODUCCIÓN</a:t>
            </a:r>
            <a:r>
              <a:rPr sz="1600" b="1" kern="0" spc="-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600" b="1" kern="0" spc="57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sz="1600" b="1" kern="0" spc="-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600" b="1" kern="0" spc="6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ENERGÍA</a:t>
            </a:r>
            <a:r>
              <a:rPr sz="1600" b="1" kern="0" spc="-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600" b="1" kern="0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ELÉCTRICA</a:t>
            </a:r>
            <a:r>
              <a:rPr sz="1600" b="1" kern="0" spc="-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600" b="1" kern="0" spc="-13" dirty="0">
                <a:solidFill>
                  <a:srgbClr val="332A65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2025</a:t>
            </a:r>
            <a:endParaRPr sz="16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0" name="object 117">
            <a:extLst>
              <a:ext uri="{FF2B5EF4-FFF2-40B4-BE49-F238E27FC236}">
                <a16:creationId xmlns:a16="http://schemas.microsoft.com/office/drawing/2014/main" id="{65C89C6F-4892-8EE4-B98C-E7D8CA518AC5}"/>
              </a:ext>
            </a:extLst>
          </p:cNvPr>
          <p:cNvSpPr txBox="1"/>
          <p:nvPr/>
        </p:nvSpPr>
        <p:spPr>
          <a:xfrm>
            <a:off x="815822" y="1336494"/>
            <a:ext cx="5392420" cy="223993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400" b="1" kern="0" spc="14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GENERACIÓN</a:t>
            </a:r>
            <a:r>
              <a:rPr sz="1400" b="1" kern="0" spc="9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400" b="1" kern="0" spc="9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</a:t>
            </a:r>
            <a:r>
              <a:rPr sz="1400" b="1" kern="0" spc="11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ELECTRICIDAD</a:t>
            </a:r>
            <a:r>
              <a:rPr sz="1400" b="1" kern="0" spc="9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400" b="1" kern="0" spc="10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por</a:t>
            </a:r>
            <a:r>
              <a:rPr sz="1400" b="1" kern="0" spc="9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400" b="1" kern="0" spc="6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tipo</a:t>
            </a:r>
            <a:r>
              <a:rPr sz="1400" b="1" kern="0" spc="9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400" b="1" kern="0" spc="76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sz="1400" b="1" kern="0" spc="9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400" b="1" kern="0" spc="7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fuente</a:t>
            </a:r>
            <a:r>
              <a:rPr sz="1400" b="1" kern="0" spc="9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1400" b="1" kern="0" spc="6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(GWh)</a:t>
            </a:r>
            <a:endParaRPr sz="1400" b="1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1" name="object 118">
            <a:extLst>
              <a:ext uri="{FF2B5EF4-FFF2-40B4-BE49-F238E27FC236}">
                <a16:creationId xmlns:a16="http://schemas.microsoft.com/office/drawing/2014/main" id="{120F9883-11C7-F674-EA9E-41B17DA9CE59}"/>
              </a:ext>
            </a:extLst>
          </p:cNvPr>
          <p:cNvSpPr txBox="1"/>
          <p:nvPr/>
        </p:nvSpPr>
        <p:spPr>
          <a:xfrm>
            <a:off x="8889523" y="1999316"/>
            <a:ext cx="2087665" cy="931451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defTabSz="609630">
              <a:spcBef>
                <a:spcPts val="63"/>
              </a:spcBef>
            </a:pPr>
            <a:r>
              <a:rPr sz="6000" b="1" kern="0" spc="-247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65</a:t>
            </a:r>
            <a:r>
              <a:rPr sz="6000" b="1" kern="0" spc="-337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</a:t>
            </a:r>
            <a:r>
              <a:rPr sz="6000" b="1" kern="0" spc="-243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6</a:t>
            </a:r>
            <a:r>
              <a:rPr sz="6000" kern="0" spc="103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</a:t>
            </a:r>
            <a:endParaRPr sz="60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2" name="object 119">
            <a:extLst>
              <a:ext uri="{FF2B5EF4-FFF2-40B4-BE49-F238E27FC236}">
                <a16:creationId xmlns:a16="http://schemas.microsoft.com/office/drawing/2014/main" id="{5AB3E63B-DA43-222F-8570-D8EF48898E5D}"/>
              </a:ext>
            </a:extLst>
          </p:cNvPr>
          <p:cNvSpPr txBox="1"/>
          <p:nvPr/>
        </p:nvSpPr>
        <p:spPr>
          <a:xfrm>
            <a:off x="7864929" y="2852200"/>
            <a:ext cx="2616420" cy="31589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defTabSz="609630">
              <a:spcBef>
                <a:spcPts val="63"/>
              </a:spcBef>
            </a:pPr>
            <a:r>
              <a:rPr sz="2000" b="1" i="1" kern="0" spc="-133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Generación</a:t>
            </a:r>
            <a:r>
              <a:rPr sz="2000" b="1" i="1" kern="0" spc="-297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2000" b="1" i="1" kern="0" spc="-123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Renovable</a:t>
            </a:r>
            <a:endParaRPr sz="2000" b="1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3" name="object 120">
            <a:extLst>
              <a:ext uri="{FF2B5EF4-FFF2-40B4-BE49-F238E27FC236}">
                <a16:creationId xmlns:a16="http://schemas.microsoft.com/office/drawing/2014/main" id="{79B98C3B-1FF2-F8AA-3439-971FD435D0BF}"/>
              </a:ext>
            </a:extLst>
          </p:cNvPr>
          <p:cNvSpPr txBox="1"/>
          <p:nvPr/>
        </p:nvSpPr>
        <p:spPr>
          <a:xfrm>
            <a:off x="9754163" y="2852200"/>
            <a:ext cx="1849020" cy="315898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defTabSz="609630">
              <a:spcBef>
                <a:spcPts val="63"/>
              </a:spcBef>
            </a:pPr>
            <a:r>
              <a:rPr sz="2000" b="1" kern="0" spc="-33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</a:t>
            </a:r>
            <a:r>
              <a:rPr sz="2000" b="1" kern="0" spc="-327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2000" b="1" kern="0" spc="-40" dirty="0">
                <a:solidFill>
                  <a:srgbClr val="DBCC4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Almacenamiento</a:t>
            </a:r>
            <a:endParaRPr sz="20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4" name="object 124">
            <a:extLst>
              <a:ext uri="{FF2B5EF4-FFF2-40B4-BE49-F238E27FC236}">
                <a16:creationId xmlns:a16="http://schemas.microsoft.com/office/drawing/2014/main" id="{EDCF2642-8DD3-ECC1-DC8A-43B84F011DEB}"/>
              </a:ext>
            </a:extLst>
          </p:cNvPr>
          <p:cNvSpPr txBox="1"/>
          <p:nvPr/>
        </p:nvSpPr>
        <p:spPr>
          <a:xfrm>
            <a:off x="9152470" y="4023813"/>
            <a:ext cx="1164476" cy="21694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 defTabSz="609630">
              <a:lnSpc>
                <a:spcPts val="800"/>
              </a:lnSpc>
              <a:spcBef>
                <a:spcPts val="67"/>
              </a:spcBef>
            </a:pPr>
            <a:r>
              <a:rPr sz="900" i="1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Generación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 defTabSz="609630">
              <a:lnSpc>
                <a:spcPts val="800"/>
              </a:lnSpc>
            </a:pPr>
            <a:r>
              <a:rPr sz="900" b="1" kern="0" spc="-2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Hidráulica</a:t>
            </a:r>
            <a:r>
              <a:rPr sz="900" b="1" kern="0" spc="-76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900" b="1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Convencional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5" name="object 125">
            <a:extLst>
              <a:ext uri="{FF2B5EF4-FFF2-40B4-BE49-F238E27FC236}">
                <a16:creationId xmlns:a16="http://schemas.microsoft.com/office/drawing/2014/main" id="{276FDE1E-5F31-20CB-57C0-4064077BEF46}"/>
              </a:ext>
            </a:extLst>
          </p:cNvPr>
          <p:cNvSpPr txBox="1"/>
          <p:nvPr/>
        </p:nvSpPr>
        <p:spPr>
          <a:xfrm>
            <a:off x="8369591" y="4036097"/>
            <a:ext cx="498112" cy="21694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 defTabSz="609630">
              <a:lnSpc>
                <a:spcPts val="800"/>
              </a:lnSpc>
              <a:spcBef>
                <a:spcPts val="67"/>
              </a:spcBef>
            </a:pPr>
            <a:r>
              <a:rPr sz="900" i="1" kern="0" spc="-4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Generación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 defTabSz="609630">
              <a:lnSpc>
                <a:spcPts val="800"/>
              </a:lnSpc>
            </a:pPr>
            <a:r>
              <a:rPr sz="900" b="1" kern="0" spc="-1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ERNC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6" name="object 126">
            <a:extLst>
              <a:ext uri="{FF2B5EF4-FFF2-40B4-BE49-F238E27FC236}">
                <a16:creationId xmlns:a16="http://schemas.microsoft.com/office/drawing/2014/main" id="{EB082862-31A7-A7D1-8F40-BDB63BD4ADF9}"/>
              </a:ext>
            </a:extLst>
          </p:cNvPr>
          <p:cNvSpPr txBox="1"/>
          <p:nvPr/>
        </p:nvSpPr>
        <p:spPr>
          <a:xfrm>
            <a:off x="8171821" y="3370200"/>
            <a:ext cx="3549124" cy="563830"/>
          </a:xfrm>
          <a:prstGeom prst="rect">
            <a:avLst/>
          </a:prstGeom>
        </p:spPr>
        <p:txBody>
          <a:bodyPr vert="horz" wrap="square" lIns="0" tIns="9737" rIns="0" bIns="0" rtlCol="0">
            <a:spAutoFit/>
          </a:bodyPr>
          <a:lstStyle/>
          <a:p>
            <a:pPr marL="8467" defTabSz="609630">
              <a:spcBef>
                <a:spcPts val="77"/>
              </a:spcBef>
            </a:pPr>
            <a:r>
              <a:rPr sz="3600" b="1" kern="0" spc="-136" dirty="0">
                <a:solidFill>
                  <a:srgbClr val="82B96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42</a:t>
            </a:r>
            <a:r>
              <a:rPr sz="3600" b="1" kern="0" spc="-190" dirty="0">
                <a:solidFill>
                  <a:srgbClr val="82B96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</a:t>
            </a:r>
            <a:r>
              <a:rPr sz="3600" b="1" kern="0" spc="-136" dirty="0">
                <a:solidFill>
                  <a:srgbClr val="82B96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r>
              <a:rPr sz="3600" kern="0" spc="-10" dirty="0">
                <a:solidFill>
                  <a:srgbClr val="82B96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</a:t>
            </a:r>
            <a:r>
              <a:rPr sz="4000" b="1" kern="0" spc="150" baseline="4694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</a:t>
            </a:r>
            <a:r>
              <a:rPr sz="3600" b="1" kern="0" spc="-136" dirty="0">
                <a:solidFill>
                  <a:srgbClr val="2FB3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</a:t>
            </a:r>
            <a:r>
              <a:rPr sz="3600" b="1" kern="0" spc="-190" dirty="0">
                <a:solidFill>
                  <a:srgbClr val="2FB3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</a:t>
            </a:r>
            <a:r>
              <a:rPr sz="3600" b="1" kern="0" spc="-136" dirty="0">
                <a:solidFill>
                  <a:srgbClr val="2FB3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</a:t>
            </a:r>
            <a:r>
              <a:rPr sz="3600" kern="0" spc="133" dirty="0">
                <a:solidFill>
                  <a:srgbClr val="2FB3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</a:t>
            </a:r>
            <a:r>
              <a:rPr sz="4000" b="1" kern="0" spc="379" baseline="4694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+</a:t>
            </a:r>
            <a:r>
              <a:rPr sz="3600" b="1" kern="0" spc="-136" dirty="0">
                <a:solidFill>
                  <a:srgbClr val="46469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r>
              <a:rPr sz="3600" b="1" kern="0" spc="-190" dirty="0">
                <a:solidFill>
                  <a:srgbClr val="46469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</a:t>
            </a:r>
            <a:r>
              <a:rPr sz="3600" b="1" kern="0" spc="-136" dirty="0">
                <a:solidFill>
                  <a:srgbClr val="46469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r>
              <a:rPr sz="3600" kern="0" spc="70" dirty="0">
                <a:solidFill>
                  <a:srgbClr val="464697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%</a:t>
            </a:r>
            <a:endParaRPr sz="36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7" name="object 127">
            <a:extLst>
              <a:ext uri="{FF2B5EF4-FFF2-40B4-BE49-F238E27FC236}">
                <a16:creationId xmlns:a16="http://schemas.microsoft.com/office/drawing/2014/main" id="{2028C727-9CB1-CD64-2551-A368C24F744B}"/>
              </a:ext>
            </a:extLst>
          </p:cNvPr>
          <p:cNvSpPr txBox="1"/>
          <p:nvPr/>
        </p:nvSpPr>
        <p:spPr>
          <a:xfrm>
            <a:off x="10481349" y="4033249"/>
            <a:ext cx="843313" cy="21694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algn="ctr" defTabSz="609630">
              <a:lnSpc>
                <a:spcPts val="800"/>
              </a:lnSpc>
              <a:spcBef>
                <a:spcPts val="67"/>
              </a:spcBef>
            </a:pPr>
            <a:r>
              <a:rPr sz="900" i="1" kern="0" spc="-5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Sistemas</a:t>
            </a:r>
            <a:r>
              <a:rPr sz="900" i="1" kern="0" spc="-8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sz="900" i="1" kern="0" spc="-1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 defTabSz="609630">
              <a:lnSpc>
                <a:spcPts val="800"/>
              </a:lnSpc>
            </a:pPr>
            <a:r>
              <a:rPr sz="900" b="1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Almacenamiento</a:t>
            </a:r>
            <a:endParaRPr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2" name="Shape 7">
            <a:extLst>
              <a:ext uri="{FF2B5EF4-FFF2-40B4-BE49-F238E27FC236}">
                <a16:creationId xmlns:a16="http://schemas.microsoft.com/office/drawing/2014/main" id="{AB8AD248-79A0-C0D1-7928-0A2DF665C161}"/>
              </a:ext>
            </a:extLst>
          </p:cNvPr>
          <p:cNvSpPr/>
          <p:nvPr/>
        </p:nvSpPr>
        <p:spPr>
          <a:xfrm>
            <a:off x="7080984" y="4781241"/>
            <a:ext cx="4536749" cy="1494830"/>
          </a:xfrm>
          <a:prstGeom prst="roundRect">
            <a:avLst>
              <a:gd name="adj" fmla="val 4647"/>
            </a:avLst>
          </a:prstGeom>
          <a:solidFill>
            <a:srgbClr val="B6D6FC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93" name="Text 8">
            <a:extLst>
              <a:ext uri="{FF2B5EF4-FFF2-40B4-BE49-F238E27FC236}">
                <a16:creationId xmlns:a16="http://schemas.microsoft.com/office/drawing/2014/main" id="{FD0E8C65-F651-B0B5-F536-C2964F0B6ABE}"/>
              </a:ext>
            </a:extLst>
          </p:cNvPr>
          <p:cNvSpPr/>
          <p:nvPr/>
        </p:nvSpPr>
        <p:spPr>
          <a:xfrm>
            <a:off x="7252629" y="4952889"/>
            <a:ext cx="2067369" cy="258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s-ES" sz="1600" b="1" dirty="0">
                <a:solidFill>
                  <a:srgbClr val="5B5F7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Una nueva necesidad del sistema</a:t>
            </a:r>
            <a:endParaRPr lang="en-US" sz="1600" b="1" dirty="0"/>
          </a:p>
        </p:txBody>
      </p:sp>
      <p:sp>
        <p:nvSpPr>
          <p:cNvPr id="94" name="Text 9">
            <a:extLst>
              <a:ext uri="{FF2B5EF4-FFF2-40B4-BE49-F238E27FC236}">
                <a16:creationId xmlns:a16="http://schemas.microsoft.com/office/drawing/2014/main" id="{1E2D5D18-D560-2FD7-C7BB-9D66F5AD13BE}"/>
              </a:ext>
            </a:extLst>
          </p:cNvPr>
          <p:cNvSpPr/>
          <p:nvPr/>
        </p:nvSpPr>
        <p:spPr>
          <a:xfrm>
            <a:off x="7252628" y="5310573"/>
            <a:ext cx="41087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s-ES" sz="13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El almacenamiento surge como respuesta natural a un sistema más renovable, variable y con nuevos requerimientos de  flexibilidad.</a:t>
            </a:r>
          </a:p>
        </p:txBody>
      </p:sp>
      <p:pic>
        <p:nvPicPr>
          <p:cNvPr id="96" name="object 7">
            <a:extLst>
              <a:ext uri="{FF2B5EF4-FFF2-40B4-BE49-F238E27FC236}">
                <a16:creationId xmlns:a16="http://schemas.microsoft.com/office/drawing/2014/main" id="{54E6275D-82FF-A38A-6F37-AFD87A501100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57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/>
      <p:bldP spid="21" grpId="0"/>
      <p:bldP spid="23" grpId="0"/>
      <p:bldP spid="25" grpId="0"/>
      <p:bldP spid="27" grpId="0"/>
      <p:bldP spid="29" grpId="0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 animBg="1"/>
      <p:bldP spid="93" grpId="0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DFD6D-D507-5B4A-4A4E-DCA9E0CC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AE68944-5851-0E8E-229B-5FEA428E2AE8}"/>
              </a:ext>
            </a:extLst>
          </p:cNvPr>
          <p:cNvSpPr/>
          <p:nvPr/>
        </p:nvSpPr>
        <p:spPr>
          <a:xfrm>
            <a:off x="746503" y="502841"/>
            <a:ext cx="1233953" cy="245566"/>
          </a:xfrm>
          <a:prstGeom prst="roundRect">
            <a:avLst>
              <a:gd name="adj" fmla="val 1893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29FB04E-DD32-60DF-0AA7-F1AF3AF18018}"/>
              </a:ext>
            </a:extLst>
          </p:cNvPr>
          <p:cNvSpPr/>
          <p:nvPr/>
        </p:nvSpPr>
        <p:spPr>
          <a:xfrm>
            <a:off x="829448" y="544314"/>
            <a:ext cx="1677648" cy="162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85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DESAFÍO OPERACIONAL</a:t>
            </a:r>
            <a:endParaRPr lang="en-US" sz="85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76538F0-183F-3DBC-98ED-2E8701386382}"/>
              </a:ext>
            </a:extLst>
          </p:cNvPr>
          <p:cNvSpPr/>
          <p:nvPr/>
        </p:nvSpPr>
        <p:spPr>
          <a:xfrm>
            <a:off x="746503" y="794643"/>
            <a:ext cx="8967166" cy="432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sistema tiene energía limpia, pero no siempre puede usarla</a:t>
            </a:r>
            <a:endParaRPr lang="en-US" sz="2700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D6324004-4B53-B617-F657-5BA1DEB9C981}"/>
              </a:ext>
            </a:extLst>
          </p:cNvPr>
          <p:cNvSpPr/>
          <p:nvPr/>
        </p:nvSpPr>
        <p:spPr>
          <a:xfrm>
            <a:off x="1009060" y="5640081"/>
            <a:ext cx="3811033" cy="1626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0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Fuente: Elaborado por ACERA a partir de datos del Coordinador Eléctrico Nacional.</a:t>
            </a:r>
            <a:endParaRPr lang="en-US" sz="1000" dirty="0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FEAE6083-DD71-608A-EACF-76FAC59340D4}"/>
              </a:ext>
            </a:extLst>
          </p:cNvPr>
          <p:cNvSpPr/>
          <p:nvPr/>
        </p:nvSpPr>
        <p:spPr>
          <a:xfrm>
            <a:off x="7413241" y="1516459"/>
            <a:ext cx="2339321" cy="216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 conclusión es clara</a:t>
            </a:r>
            <a:endParaRPr lang="en-US" sz="1350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91C19CBF-4207-7AC1-42EB-BA7B77CF9FBE}"/>
              </a:ext>
            </a:extLst>
          </p:cNvPr>
          <p:cNvSpPr/>
          <p:nvPr/>
        </p:nvSpPr>
        <p:spPr>
          <a:xfrm>
            <a:off x="7413241" y="1848346"/>
            <a:ext cx="3999507" cy="8131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2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Ya no basta con instalar más capacidad renovable. El sistema necesita </a:t>
            </a:r>
            <a:r>
              <a:rPr lang="en-US" sz="1050" b="1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mover energía en el tiempo</a:t>
            </a:r>
            <a:r>
              <a:rPr lang="en-US" sz="105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y responder a condiciones operacionales más exigentes. El almacenamiento es la respuesta estructural a este desafío.</a:t>
            </a:r>
            <a:endParaRPr lang="en-US" sz="1050" dirty="0"/>
          </a:p>
        </p:txBody>
      </p:sp>
      <p:pic>
        <p:nvPicPr>
          <p:cNvPr id="11" name="Image 0">
            <a:extLst>
              <a:ext uri="{FF2B5EF4-FFF2-40B4-BE49-F238E27FC236}">
                <a16:creationId xmlns:a16="http://schemas.microsoft.com/office/drawing/2014/main" id="{7233DE60-89A1-320F-C09A-1C12C11D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36" y="1653132"/>
            <a:ext cx="5832193" cy="3832290"/>
          </a:xfrm>
          <a:prstGeom prst="rect">
            <a:avLst/>
          </a:prstGeom>
        </p:spPr>
      </p:pic>
      <p:sp>
        <p:nvSpPr>
          <p:cNvPr id="12" name="Shape 3">
            <a:extLst>
              <a:ext uri="{FF2B5EF4-FFF2-40B4-BE49-F238E27FC236}">
                <a16:creationId xmlns:a16="http://schemas.microsoft.com/office/drawing/2014/main" id="{015E0ED2-0B93-03F4-00B2-2FF9F5DAC106}"/>
              </a:ext>
            </a:extLst>
          </p:cNvPr>
          <p:cNvSpPr/>
          <p:nvPr/>
        </p:nvSpPr>
        <p:spPr>
          <a:xfrm>
            <a:off x="6572272" y="1444029"/>
            <a:ext cx="5463443" cy="2376604"/>
          </a:xfrm>
          <a:prstGeom prst="roundRect">
            <a:avLst>
              <a:gd name="adj" fmla="val 2152"/>
            </a:avLst>
          </a:prstGeom>
          <a:solidFill>
            <a:srgbClr val="505468">
              <a:alpha val="95000"/>
            </a:srgbClr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458FCF3D-FA0F-C34B-6D1D-EF0C1E2C3CA2}"/>
              </a:ext>
            </a:extLst>
          </p:cNvPr>
          <p:cNvSpPr/>
          <p:nvPr/>
        </p:nvSpPr>
        <p:spPr>
          <a:xfrm>
            <a:off x="7193048" y="1721314"/>
            <a:ext cx="3331881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Recortes de </a:t>
            </a:r>
            <a:r>
              <a:rPr lang="en-US" sz="2000" b="1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generación</a:t>
            </a:r>
            <a:r>
              <a:rPr lang="en-US" sz="2000" b="1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ERNC — 2025</a:t>
            </a:r>
            <a:endParaRPr lang="en-US" sz="2000" b="1" dirty="0"/>
          </a:p>
        </p:txBody>
      </p:sp>
      <p:sp>
        <p:nvSpPr>
          <p:cNvPr id="14" name="Text 5">
            <a:extLst>
              <a:ext uri="{FF2B5EF4-FFF2-40B4-BE49-F238E27FC236}">
                <a16:creationId xmlns:a16="http://schemas.microsoft.com/office/drawing/2014/main" id="{FDC9B33D-4EBD-7E86-E8F6-4C5D9BE2134B}"/>
              </a:ext>
            </a:extLst>
          </p:cNvPr>
          <p:cNvSpPr/>
          <p:nvPr/>
        </p:nvSpPr>
        <p:spPr>
          <a:xfrm>
            <a:off x="5894384" y="2304057"/>
            <a:ext cx="4159146" cy="436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6.084</a:t>
            </a:r>
            <a:endParaRPr lang="en-US" sz="3400" dirty="0"/>
          </a:p>
        </p:txBody>
      </p:sp>
      <p:sp>
        <p:nvSpPr>
          <p:cNvPr id="15" name="Text 6">
            <a:extLst>
              <a:ext uri="{FF2B5EF4-FFF2-40B4-BE49-F238E27FC236}">
                <a16:creationId xmlns:a16="http://schemas.microsoft.com/office/drawing/2014/main" id="{D8191CC3-3B4C-AFCA-E60F-469D127D4A63}"/>
              </a:ext>
            </a:extLst>
          </p:cNvPr>
          <p:cNvSpPr/>
          <p:nvPr/>
        </p:nvSpPr>
        <p:spPr>
          <a:xfrm>
            <a:off x="7146989" y="2886174"/>
            <a:ext cx="1653836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GWh recortados</a:t>
            </a:r>
            <a:endParaRPr lang="en-US" sz="1300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50D09F14-88DF-4255-C938-1257852EB679}"/>
              </a:ext>
            </a:extLst>
          </p:cNvPr>
          <p:cNvSpPr/>
          <p:nvPr/>
        </p:nvSpPr>
        <p:spPr>
          <a:xfrm>
            <a:off x="5380274" y="3087637"/>
            <a:ext cx="5198932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generación eólica y solar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300" dirty="0" err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durante</a:t>
            </a:r>
            <a:r>
              <a:rPr lang="en-US" sz="13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2025</a:t>
            </a:r>
            <a:endParaRPr lang="en-US" sz="13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Text 10">
            <a:extLst>
              <a:ext uri="{FF2B5EF4-FFF2-40B4-BE49-F238E27FC236}">
                <a16:creationId xmlns:a16="http://schemas.microsoft.com/office/drawing/2014/main" id="{982D1734-F827-D63E-6786-F17EA7A59DF2}"/>
              </a:ext>
            </a:extLst>
          </p:cNvPr>
          <p:cNvSpPr/>
          <p:nvPr/>
        </p:nvSpPr>
        <p:spPr>
          <a:xfrm>
            <a:off x="6704528" y="4177721"/>
            <a:ext cx="5198932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endParaRPr lang="en-US" sz="1000" dirty="0"/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8CEB9E7B-4282-1BA1-EE5C-7AB733B9B956}"/>
              </a:ext>
            </a:extLst>
          </p:cNvPr>
          <p:cNvSpPr/>
          <p:nvPr/>
        </p:nvSpPr>
        <p:spPr>
          <a:xfrm>
            <a:off x="8548674" y="2278955"/>
            <a:ext cx="4159146" cy="4366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83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19%</a:t>
            </a:r>
            <a:endParaRPr lang="en-US" sz="3400" dirty="0"/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C74987E8-BDDD-12A1-98C0-C13E6397B45C}"/>
              </a:ext>
            </a:extLst>
          </p:cNvPr>
          <p:cNvSpPr/>
          <p:nvPr/>
        </p:nvSpPr>
        <p:spPr>
          <a:xfrm>
            <a:off x="9801279" y="2861072"/>
            <a:ext cx="1653836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04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 la </a:t>
            </a:r>
            <a:r>
              <a:rPr lang="en-US" sz="1300" dirty="0" err="1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generación</a:t>
            </a:r>
            <a:endParaRPr lang="en-US" sz="1300" dirty="0"/>
          </a:p>
        </p:txBody>
      </p:sp>
      <p:sp>
        <p:nvSpPr>
          <p:cNvPr id="22" name="Text 13">
            <a:extLst>
              <a:ext uri="{FF2B5EF4-FFF2-40B4-BE49-F238E27FC236}">
                <a16:creationId xmlns:a16="http://schemas.microsoft.com/office/drawing/2014/main" id="{535D6B5C-F37E-DB54-C7AE-64D1AB5486AC}"/>
              </a:ext>
            </a:extLst>
          </p:cNvPr>
          <p:cNvSpPr/>
          <p:nvPr/>
        </p:nvSpPr>
        <p:spPr>
          <a:xfrm>
            <a:off x="8213079" y="3095724"/>
            <a:ext cx="5198932" cy="190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1300" dirty="0" err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eólica</a:t>
            </a:r>
            <a:r>
              <a:rPr lang="en-US" sz="13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y solar </a:t>
            </a:r>
            <a:r>
              <a:rPr lang="en-US" sz="1300" dirty="0" err="1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fue</a:t>
            </a:r>
            <a:r>
              <a:rPr lang="en-US" sz="130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recortada</a:t>
            </a:r>
            <a:endParaRPr lang="en-US" sz="13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Text 14">
            <a:extLst>
              <a:ext uri="{FF2B5EF4-FFF2-40B4-BE49-F238E27FC236}">
                <a16:creationId xmlns:a16="http://schemas.microsoft.com/office/drawing/2014/main" id="{1DFDA904-2705-A17E-DB2C-89B5C9C1BD1F}"/>
              </a:ext>
            </a:extLst>
          </p:cNvPr>
          <p:cNvSpPr/>
          <p:nvPr/>
        </p:nvSpPr>
        <p:spPr>
          <a:xfrm>
            <a:off x="6576216" y="4289838"/>
            <a:ext cx="2474553" cy="2066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4000"/>
              </a:lnSpc>
              <a:buNone/>
            </a:pPr>
            <a:r>
              <a:rPr lang="en-US" sz="2000" b="1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¿Qué nos dicen estas cifras?</a:t>
            </a:r>
            <a:endParaRPr lang="en-US" sz="2000" b="1" dirty="0"/>
          </a:p>
        </p:txBody>
      </p:sp>
      <p:sp>
        <p:nvSpPr>
          <p:cNvPr id="28" name="Shape 16">
            <a:extLst>
              <a:ext uri="{FF2B5EF4-FFF2-40B4-BE49-F238E27FC236}">
                <a16:creationId xmlns:a16="http://schemas.microsoft.com/office/drawing/2014/main" id="{87AE8DB0-E529-8531-C7FD-3B31E5439EE5}"/>
              </a:ext>
            </a:extLst>
          </p:cNvPr>
          <p:cNvSpPr/>
          <p:nvPr/>
        </p:nvSpPr>
        <p:spPr>
          <a:xfrm>
            <a:off x="6572272" y="4797108"/>
            <a:ext cx="5272948" cy="1685946"/>
          </a:xfrm>
          <a:prstGeom prst="roundRect">
            <a:avLst>
              <a:gd name="adj" fmla="val 8716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s-CL" sz="2000"/>
          </a:p>
        </p:txBody>
      </p:sp>
      <p:pic>
        <p:nvPicPr>
          <p:cNvPr id="29" name="Image 0">
            <a:extLst>
              <a:ext uri="{FF2B5EF4-FFF2-40B4-BE49-F238E27FC236}">
                <a16:creationId xmlns:a16="http://schemas.microsoft.com/office/drawing/2014/main" id="{9D158F63-6F73-1602-48F3-5D9F674B1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4527" y="4986319"/>
            <a:ext cx="165294" cy="132259"/>
          </a:xfrm>
          <a:prstGeom prst="rect">
            <a:avLst/>
          </a:prstGeom>
        </p:spPr>
      </p:pic>
      <p:sp>
        <p:nvSpPr>
          <p:cNvPr id="30" name="Text 17">
            <a:extLst>
              <a:ext uri="{FF2B5EF4-FFF2-40B4-BE49-F238E27FC236}">
                <a16:creationId xmlns:a16="http://schemas.microsoft.com/office/drawing/2014/main" id="{0C56349A-0A34-7991-E7F3-FACDF6E03035}"/>
              </a:ext>
            </a:extLst>
          </p:cNvPr>
          <p:cNvSpPr/>
          <p:nvPr/>
        </p:nvSpPr>
        <p:spPr>
          <a:xfrm>
            <a:off x="7002077" y="4925398"/>
            <a:ext cx="4710888" cy="15576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Los recortes son una señal inequívoca de que la transición energética ha entrado en una etapa más compleja. </a:t>
            </a: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s-ES" sz="1400" dirty="0">
              <a:solidFill>
                <a:srgbClr val="000000"/>
              </a:solidFill>
              <a:latin typeface="Roboto Condensed Medium" pitchFamily="34" charset="0"/>
              <a:ea typeface="Roboto Condensed Medium" pitchFamily="34" charset="-122"/>
              <a:cs typeface="Roboto Condensed Medium" pitchFamily="34" charset="-120"/>
            </a:endParaRPr>
          </a:p>
          <a:p>
            <a:pPr marL="171450" indent="-1714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Ya no basta con instalar más capacidad renovable: el sistema debe desarrollar la capacidad de mover energía en el tiempo y responder a condiciones operacionales cada vez más exigentes.</a:t>
            </a:r>
          </a:p>
        </p:txBody>
      </p:sp>
      <p:pic>
        <p:nvPicPr>
          <p:cNvPr id="31" name="object 7">
            <a:extLst>
              <a:ext uri="{FF2B5EF4-FFF2-40B4-BE49-F238E27FC236}">
                <a16:creationId xmlns:a16="http://schemas.microsoft.com/office/drawing/2014/main" id="{E3F06C5F-73BC-EBC6-ECDF-8BCD0DFE7BD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83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9" grpId="0" animBg="1"/>
      <p:bldP spid="21" grpId="0" animBg="1"/>
      <p:bldP spid="26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79A3E-0F8D-59AD-FE5B-A450E008C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:a16="http://schemas.microsoft.com/office/drawing/2014/main" id="{19927609-A907-0C8F-A4F8-C7F545425B2B}"/>
              </a:ext>
            </a:extLst>
          </p:cNvPr>
          <p:cNvSpPr/>
          <p:nvPr/>
        </p:nvSpPr>
        <p:spPr>
          <a:xfrm>
            <a:off x="661475" y="461963"/>
            <a:ext cx="1944639" cy="290314"/>
          </a:xfrm>
          <a:prstGeom prst="roundRect">
            <a:avLst>
              <a:gd name="adj" fmla="val 1818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C67B8DB6-40D9-D02B-78F3-329E57B18A61}"/>
              </a:ext>
            </a:extLst>
          </p:cNvPr>
          <p:cNvSpPr/>
          <p:nvPr/>
        </p:nvSpPr>
        <p:spPr>
          <a:xfrm>
            <a:off x="755730" y="509091"/>
            <a:ext cx="2365713" cy="196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95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EVOLUCIÓN ALMACENAMIENTO</a:t>
            </a:r>
            <a:endParaRPr lang="en-US" sz="9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4944ACB-2FDE-86E5-F283-1625BC633E8C}"/>
              </a:ext>
            </a:extLst>
          </p:cNvPr>
          <p:cNvSpPr/>
          <p:nvPr/>
        </p:nvSpPr>
        <p:spPr>
          <a:xfrm>
            <a:off x="661475" y="811907"/>
            <a:ext cx="11294998" cy="9818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0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almacenamiento dejó de ser una promesa: ya es una ola de inversión</a:t>
            </a:r>
            <a:endParaRPr lang="en-US" sz="3050" dirty="0"/>
          </a:p>
        </p:txBody>
      </p:sp>
      <p:pic>
        <p:nvPicPr>
          <p:cNvPr id="16" name="object 2">
            <a:extLst>
              <a:ext uri="{FF2B5EF4-FFF2-40B4-BE49-F238E27FC236}">
                <a16:creationId xmlns:a16="http://schemas.microsoft.com/office/drawing/2014/main" id="{2A07A7E7-A418-9E60-8552-BA4E3BDC1D7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5163" y="1477736"/>
            <a:ext cx="101599" cy="101599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B92CAC98-1A25-3929-C53B-D2CD82965544}"/>
              </a:ext>
            </a:extLst>
          </p:cNvPr>
          <p:cNvSpPr txBox="1"/>
          <p:nvPr/>
        </p:nvSpPr>
        <p:spPr>
          <a:xfrm>
            <a:off x="1924672" y="1457602"/>
            <a:ext cx="802180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Operación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18" name="object 4">
            <a:extLst>
              <a:ext uri="{FF2B5EF4-FFF2-40B4-BE49-F238E27FC236}">
                <a16:creationId xmlns:a16="http://schemas.microsoft.com/office/drawing/2014/main" id="{631D7DA7-BAB9-8F0F-99F7-129A71E219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32301" y="1485119"/>
            <a:ext cx="101599" cy="101599"/>
          </a:xfrm>
          <a:prstGeom prst="rect">
            <a:avLst/>
          </a:prstGeom>
        </p:spPr>
      </p:pic>
      <p:sp>
        <p:nvSpPr>
          <p:cNvPr id="19" name="object 5">
            <a:extLst>
              <a:ext uri="{FF2B5EF4-FFF2-40B4-BE49-F238E27FC236}">
                <a16:creationId xmlns:a16="http://schemas.microsoft.com/office/drawing/2014/main" id="{AC4117CC-86F7-FD26-179E-5D1F0249EE03}"/>
              </a:ext>
            </a:extLst>
          </p:cNvPr>
          <p:cNvSpPr txBox="1"/>
          <p:nvPr/>
        </p:nvSpPr>
        <p:spPr>
          <a:xfrm>
            <a:off x="3069884" y="1457602"/>
            <a:ext cx="762423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Pruebas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20" name="object 6">
            <a:extLst>
              <a:ext uri="{FF2B5EF4-FFF2-40B4-BE49-F238E27FC236}">
                <a16:creationId xmlns:a16="http://schemas.microsoft.com/office/drawing/2014/main" id="{19C4C1A6-994D-E4A4-D224-AD6E721F7EA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0867" y="1485119"/>
            <a:ext cx="101599" cy="101599"/>
          </a:xfrm>
          <a:prstGeom prst="rect">
            <a:avLst/>
          </a:prstGeom>
        </p:spPr>
      </p:pic>
      <p:sp>
        <p:nvSpPr>
          <p:cNvPr id="21" name="object 7">
            <a:extLst>
              <a:ext uri="{FF2B5EF4-FFF2-40B4-BE49-F238E27FC236}">
                <a16:creationId xmlns:a16="http://schemas.microsoft.com/office/drawing/2014/main" id="{B30822E6-018D-1358-1198-7145C476D7B8}"/>
              </a:ext>
            </a:extLst>
          </p:cNvPr>
          <p:cNvSpPr txBox="1"/>
          <p:nvPr/>
        </p:nvSpPr>
        <p:spPr>
          <a:xfrm>
            <a:off x="4048451" y="1457602"/>
            <a:ext cx="938513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Construcción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22" name="object 8">
            <a:extLst>
              <a:ext uri="{FF2B5EF4-FFF2-40B4-BE49-F238E27FC236}">
                <a16:creationId xmlns:a16="http://schemas.microsoft.com/office/drawing/2014/main" id="{0B7743FC-6758-92CE-1CD2-2B34C4B69B81}"/>
              </a:ext>
            </a:extLst>
          </p:cNvPr>
          <p:cNvGrpSpPr/>
          <p:nvPr/>
        </p:nvGrpSpPr>
        <p:grpSpPr>
          <a:xfrm>
            <a:off x="999699" y="2186173"/>
            <a:ext cx="4869603" cy="4031827"/>
            <a:chOff x="1499548" y="3279260"/>
            <a:chExt cx="7304405" cy="6047740"/>
          </a:xfrm>
        </p:grpSpPr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0C48DF2B-D9AC-C861-9EE0-10ECB71F8C2C}"/>
                </a:ext>
              </a:extLst>
            </p:cNvPr>
            <p:cNvSpPr/>
            <p:nvPr/>
          </p:nvSpPr>
          <p:spPr>
            <a:xfrm>
              <a:off x="1499548" y="9319278"/>
              <a:ext cx="7304405" cy="5080"/>
            </a:xfrm>
            <a:custGeom>
              <a:avLst/>
              <a:gdLst/>
              <a:ahLst/>
              <a:cxnLst/>
              <a:rect l="l" t="t" r="r" b="b"/>
              <a:pathLst>
                <a:path w="7304405" h="5079">
                  <a:moveTo>
                    <a:pt x="0" y="0"/>
                  </a:moveTo>
                  <a:lnTo>
                    <a:pt x="5568387" y="0"/>
                  </a:lnTo>
                </a:path>
                <a:path w="7304405" h="5079">
                  <a:moveTo>
                    <a:pt x="6375803" y="0"/>
                  </a:moveTo>
                  <a:lnTo>
                    <a:pt x="6496452" y="0"/>
                  </a:lnTo>
                </a:path>
                <a:path w="7304405" h="5079">
                  <a:moveTo>
                    <a:pt x="0" y="4762"/>
                  </a:moveTo>
                  <a:lnTo>
                    <a:pt x="7303867" y="4762"/>
                  </a:lnTo>
                </a:path>
              </a:pathLst>
            </a:custGeom>
            <a:ln w="4762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541C0CE7-150D-5941-0FF5-96B05F5EFF42}"/>
                </a:ext>
              </a:extLst>
            </p:cNvPr>
            <p:cNvSpPr/>
            <p:nvPr/>
          </p:nvSpPr>
          <p:spPr>
            <a:xfrm>
              <a:off x="1499548" y="9286595"/>
              <a:ext cx="807720" cy="35560"/>
            </a:xfrm>
            <a:custGeom>
              <a:avLst/>
              <a:gdLst/>
              <a:ahLst/>
              <a:cxnLst/>
              <a:rect l="l" t="t" r="r" b="b"/>
              <a:pathLst>
                <a:path w="807719" h="35559">
                  <a:moveTo>
                    <a:pt x="807416" y="35065"/>
                  </a:moveTo>
                  <a:lnTo>
                    <a:pt x="0" y="35065"/>
                  </a:lnTo>
                  <a:lnTo>
                    <a:pt x="0" y="30236"/>
                  </a:lnTo>
                  <a:lnTo>
                    <a:pt x="25913" y="0"/>
                  </a:lnTo>
                  <a:lnTo>
                    <a:pt x="781502" y="0"/>
                  </a:lnTo>
                  <a:lnTo>
                    <a:pt x="807416" y="30236"/>
                  </a:lnTo>
                  <a:lnTo>
                    <a:pt x="807416" y="35065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293D2E30-B90E-E124-A3E2-5DEFA9A98A92}"/>
                </a:ext>
              </a:extLst>
            </p:cNvPr>
            <p:cNvSpPr/>
            <p:nvPr/>
          </p:nvSpPr>
          <p:spPr>
            <a:xfrm>
              <a:off x="1525461" y="9285245"/>
              <a:ext cx="755650" cy="1905"/>
            </a:xfrm>
            <a:custGeom>
              <a:avLst/>
              <a:gdLst/>
              <a:ahLst/>
              <a:cxnLst/>
              <a:rect l="l" t="t" r="r" b="b"/>
              <a:pathLst>
                <a:path w="755650" h="1904">
                  <a:moveTo>
                    <a:pt x="755589" y="1349"/>
                  </a:moveTo>
                  <a:lnTo>
                    <a:pt x="0" y="1349"/>
                  </a:lnTo>
                  <a:lnTo>
                    <a:pt x="1027" y="923"/>
                  </a:lnTo>
                  <a:lnTo>
                    <a:pt x="5672" y="0"/>
                  </a:lnTo>
                  <a:lnTo>
                    <a:pt x="749916" y="0"/>
                  </a:lnTo>
                  <a:lnTo>
                    <a:pt x="754561" y="923"/>
                  </a:lnTo>
                  <a:lnTo>
                    <a:pt x="755589" y="1349"/>
                  </a:lnTo>
                  <a:close/>
                </a:path>
              </a:pathLst>
            </a:custGeom>
            <a:solidFill>
              <a:srgbClr val="37B0C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44B0CF29-A95F-6167-E02A-276C20B64CFB}"/>
                </a:ext>
              </a:extLst>
            </p:cNvPr>
            <p:cNvSpPr/>
            <p:nvPr/>
          </p:nvSpPr>
          <p:spPr>
            <a:xfrm>
              <a:off x="2427612" y="9285244"/>
              <a:ext cx="807720" cy="36830"/>
            </a:xfrm>
            <a:custGeom>
              <a:avLst/>
              <a:gdLst/>
              <a:ahLst/>
              <a:cxnLst/>
              <a:rect l="l" t="t" r="r" b="b"/>
              <a:pathLst>
                <a:path w="807719" h="36829">
                  <a:moveTo>
                    <a:pt x="807415" y="36415"/>
                  </a:moveTo>
                  <a:lnTo>
                    <a:pt x="0" y="36415"/>
                  </a:lnTo>
                  <a:lnTo>
                    <a:pt x="0" y="30690"/>
                  </a:lnTo>
                  <a:lnTo>
                    <a:pt x="19456" y="0"/>
                  </a:lnTo>
                  <a:lnTo>
                    <a:pt x="787959" y="0"/>
                  </a:lnTo>
                  <a:lnTo>
                    <a:pt x="807415" y="36415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384DED90-64B0-19BB-D1DD-65E4FF344ECF}"/>
                </a:ext>
              </a:extLst>
            </p:cNvPr>
            <p:cNvSpPr/>
            <p:nvPr/>
          </p:nvSpPr>
          <p:spPr>
            <a:xfrm>
              <a:off x="2447069" y="9278501"/>
              <a:ext cx="768985" cy="6985"/>
            </a:xfrm>
            <a:custGeom>
              <a:avLst/>
              <a:gdLst/>
              <a:ahLst/>
              <a:cxnLst/>
              <a:rect l="l" t="t" r="r" b="b"/>
              <a:pathLst>
                <a:path w="768985" h="6984">
                  <a:moveTo>
                    <a:pt x="768503" y="6743"/>
                  </a:moveTo>
                  <a:lnTo>
                    <a:pt x="0" y="6743"/>
                  </a:lnTo>
                  <a:lnTo>
                    <a:pt x="1898" y="5474"/>
                  </a:lnTo>
                  <a:lnTo>
                    <a:pt x="12473" y="1094"/>
                  </a:lnTo>
                  <a:lnTo>
                    <a:pt x="17978" y="0"/>
                  </a:lnTo>
                  <a:lnTo>
                    <a:pt x="750524" y="0"/>
                  </a:lnTo>
                  <a:lnTo>
                    <a:pt x="756029" y="1094"/>
                  </a:lnTo>
                  <a:lnTo>
                    <a:pt x="766604" y="5474"/>
                  </a:lnTo>
                  <a:lnTo>
                    <a:pt x="768503" y="6743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0507FC3E-D5C0-EB68-4F38-457F6B139EC9}"/>
                </a:ext>
              </a:extLst>
            </p:cNvPr>
            <p:cNvSpPr/>
            <p:nvPr/>
          </p:nvSpPr>
          <p:spPr>
            <a:xfrm>
              <a:off x="3355677" y="9278501"/>
              <a:ext cx="807720" cy="43180"/>
            </a:xfrm>
            <a:custGeom>
              <a:avLst/>
              <a:gdLst/>
              <a:ahLst/>
              <a:cxnLst/>
              <a:rect l="l" t="t" r="r" b="b"/>
              <a:pathLst>
                <a:path w="807720" h="43179">
                  <a:moveTo>
                    <a:pt x="0" y="0"/>
                  </a:moveTo>
                  <a:lnTo>
                    <a:pt x="807415" y="0"/>
                  </a:lnTo>
                  <a:lnTo>
                    <a:pt x="807415" y="43158"/>
                  </a:lnTo>
                  <a:lnTo>
                    <a:pt x="0" y="4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2E217900-65FE-AE51-198B-D6E45943274E}"/>
                </a:ext>
              </a:extLst>
            </p:cNvPr>
            <p:cNvSpPr/>
            <p:nvPr/>
          </p:nvSpPr>
          <p:spPr>
            <a:xfrm>
              <a:off x="3355677" y="9202638"/>
              <a:ext cx="807720" cy="76200"/>
            </a:xfrm>
            <a:custGeom>
              <a:avLst/>
              <a:gdLst/>
              <a:ahLst/>
              <a:cxnLst/>
              <a:rect l="l" t="t" r="r" b="b"/>
              <a:pathLst>
                <a:path w="807720" h="76200">
                  <a:moveTo>
                    <a:pt x="807415" y="75864"/>
                  </a:moveTo>
                  <a:lnTo>
                    <a:pt x="0" y="75864"/>
                  </a:lnTo>
                  <a:lnTo>
                    <a:pt x="0" y="60349"/>
                  </a:lnTo>
                  <a:lnTo>
                    <a:pt x="15919" y="21917"/>
                  </a:lnTo>
                  <a:lnTo>
                    <a:pt x="56151" y="413"/>
                  </a:lnTo>
                  <a:lnTo>
                    <a:pt x="60351" y="0"/>
                  </a:lnTo>
                  <a:lnTo>
                    <a:pt x="747063" y="0"/>
                  </a:lnTo>
                  <a:lnTo>
                    <a:pt x="785497" y="15919"/>
                  </a:lnTo>
                  <a:lnTo>
                    <a:pt x="807002" y="56151"/>
                  </a:lnTo>
                  <a:lnTo>
                    <a:pt x="807415" y="75864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3B5C7B74-ECDB-0AA2-F790-5F9C85C75777}"/>
                </a:ext>
              </a:extLst>
            </p:cNvPr>
            <p:cNvSpPr/>
            <p:nvPr/>
          </p:nvSpPr>
          <p:spPr>
            <a:xfrm>
              <a:off x="4283742" y="9278501"/>
              <a:ext cx="807720" cy="43180"/>
            </a:xfrm>
            <a:custGeom>
              <a:avLst/>
              <a:gdLst/>
              <a:ahLst/>
              <a:cxnLst/>
              <a:rect l="l" t="t" r="r" b="b"/>
              <a:pathLst>
                <a:path w="807720" h="43179">
                  <a:moveTo>
                    <a:pt x="0" y="0"/>
                  </a:moveTo>
                  <a:lnTo>
                    <a:pt x="807415" y="0"/>
                  </a:lnTo>
                  <a:lnTo>
                    <a:pt x="807415" y="43158"/>
                  </a:lnTo>
                  <a:lnTo>
                    <a:pt x="0" y="43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17">
              <a:extLst>
                <a:ext uri="{FF2B5EF4-FFF2-40B4-BE49-F238E27FC236}">
                  <a16:creationId xmlns:a16="http://schemas.microsoft.com/office/drawing/2014/main" id="{63098B6B-8203-9927-0366-3D1CEA326D79}"/>
                </a:ext>
              </a:extLst>
            </p:cNvPr>
            <p:cNvSpPr/>
            <p:nvPr/>
          </p:nvSpPr>
          <p:spPr>
            <a:xfrm>
              <a:off x="4283742" y="9202638"/>
              <a:ext cx="807720" cy="76200"/>
            </a:xfrm>
            <a:custGeom>
              <a:avLst/>
              <a:gdLst/>
              <a:ahLst/>
              <a:cxnLst/>
              <a:rect l="l" t="t" r="r" b="b"/>
              <a:pathLst>
                <a:path w="807720" h="76200">
                  <a:moveTo>
                    <a:pt x="807415" y="75864"/>
                  </a:moveTo>
                  <a:lnTo>
                    <a:pt x="0" y="75864"/>
                  </a:lnTo>
                  <a:lnTo>
                    <a:pt x="0" y="60349"/>
                  </a:lnTo>
                  <a:lnTo>
                    <a:pt x="15919" y="21917"/>
                  </a:lnTo>
                  <a:lnTo>
                    <a:pt x="56151" y="413"/>
                  </a:lnTo>
                  <a:lnTo>
                    <a:pt x="60351" y="0"/>
                  </a:lnTo>
                  <a:lnTo>
                    <a:pt x="747063" y="0"/>
                  </a:lnTo>
                  <a:lnTo>
                    <a:pt x="785497" y="15919"/>
                  </a:lnTo>
                  <a:lnTo>
                    <a:pt x="807001" y="56151"/>
                  </a:lnTo>
                  <a:lnTo>
                    <a:pt x="807415" y="75864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68DE862C-4F75-F634-9FA6-5AC2DCB871C1}"/>
                </a:ext>
              </a:extLst>
            </p:cNvPr>
            <p:cNvSpPr/>
            <p:nvPr/>
          </p:nvSpPr>
          <p:spPr>
            <a:xfrm>
              <a:off x="5211806" y="9278501"/>
              <a:ext cx="807720" cy="43180"/>
            </a:xfrm>
            <a:custGeom>
              <a:avLst/>
              <a:gdLst/>
              <a:ahLst/>
              <a:cxnLst/>
              <a:rect l="l" t="t" r="r" b="b"/>
              <a:pathLst>
                <a:path w="807720" h="43179">
                  <a:moveTo>
                    <a:pt x="807415" y="43158"/>
                  </a:moveTo>
                  <a:lnTo>
                    <a:pt x="0" y="43158"/>
                  </a:lnTo>
                  <a:lnTo>
                    <a:pt x="0" y="0"/>
                  </a:lnTo>
                  <a:lnTo>
                    <a:pt x="807415" y="0"/>
                  </a:lnTo>
                  <a:lnTo>
                    <a:pt x="807415" y="43158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946FDD90-29A2-69D1-C599-E1E03DF963C1}"/>
                </a:ext>
              </a:extLst>
            </p:cNvPr>
            <p:cNvSpPr/>
            <p:nvPr/>
          </p:nvSpPr>
          <p:spPr>
            <a:xfrm>
              <a:off x="5211806" y="9202637"/>
              <a:ext cx="807720" cy="76200"/>
            </a:xfrm>
            <a:custGeom>
              <a:avLst/>
              <a:gdLst/>
              <a:ahLst/>
              <a:cxnLst/>
              <a:rect l="l" t="t" r="r" b="b"/>
              <a:pathLst>
                <a:path w="807720" h="76200">
                  <a:moveTo>
                    <a:pt x="807415" y="75865"/>
                  </a:moveTo>
                  <a:lnTo>
                    <a:pt x="0" y="75865"/>
                  </a:lnTo>
                  <a:lnTo>
                    <a:pt x="0" y="0"/>
                  </a:lnTo>
                  <a:lnTo>
                    <a:pt x="807415" y="0"/>
                  </a:lnTo>
                  <a:lnTo>
                    <a:pt x="807415" y="75865"/>
                  </a:lnTo>
                  <a:close/>
                </a:path>
              </a:pathLst>
            </a:custGeom>
            <a:solidFill>
              <a:srgbClr val="37B0C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object 20">
              <a:extLst>
                <a:ext uri="{FF2B5EF4-FFF2-40B4-BE49-F238E27FC236}">
                  <a16:creationId xmlns:a16="http://schemas.microsoft.com/office/drawing/2014/main" id="{3A5BCC38-7EFB-8ACD-26D7-C11AAEEFA528}"/>
                </a:ext>
              </a:extLst>
            </p:cNvPr>
            <p:cNvSpPr/>
            <p:nvPr/>
          </p:nvSpPr>
          <p:spPr>
            <a:xfrm>
              <a:off x="5211806" y="9036901"/>
              <a:ext cx="807720" cy="165735"/>
            </a:xfrm>
            <a:custGeom>
              <a:avLst/>
              <a:gdLst/>
              <a:ahLst/>
              <a:cxnLst/>
              <a:rect l="l" t="t" r="r" b="b"/>
              <a:pathLst>
                <a:path w="807720" h="165734">
                  <a:moveTo>
                    <a:pt x="807415" y="165736"/>
                  </a:moveTo>
                  <a:lnTo>
                    <a:pt x="0" y="165736"/>
                  </a:lnTo>
                  <a:lnTo>
                    <a:pt x="0" y="60347"/>
                  </a:lnTo>
                  <a:lnTo>
                    <a:pt x="15919" y="21917"/>
                  </a:lnTo>
                  <a:lnTo>
                    <a:pt x="56151" y="413"/>
                  </a:lnTo>
                  <a:lnTo>
                    <a:pt x="60351" y="0"/>
                  </a:lnTo>
                  <a:lnTo>
                    <a:pt x="747064" y="0"/>
                  </a:lnTo>
                  <a:lnTo>
                    <a:pt x="785497" y="15919"/>
                  </a:lnTo>
                  <a:lnTo>
                    <a:pt x="807001" y="56150"/>
                  </a:lnTo>
                  <a:lnTo>
                    <a:pt x="807415" y="165736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object 21">
              <a:extLst>
                <a:ext uri="{FF2B5EF4-FFF2-40B4-BE49-F238E27FC236}">
                  <a16:creationId xmlns:a16="http://schemas.microsoft.com/office/drawing/2014/main" id="{D8F9952D-7E97-84CD-BEB0-E2B82B8ACC0A}"/>
                </a:ext>
              </a:extLst>
            </p:cNvPr>
            <p:cNvSpPr/>
            <p:nvPr/>
          </p:nvSpPr>
          <p:spPr>
            <a:xfrm>
              <a:off x="6139870" y="9168981"/>
              <a:ext cx="807720" cy="153035"/>
            </a:xfrm>
            <a:custGeom>
              <a:avLst/>
              <a:gdLst/>
              <a:ahLst/>
              <a:cxnLst/>
              <a:rect l="l" t="t" r="r" b="b"/>
              <a:pathLst>
                <a:path w="807720" h="153034">
                  <a:moveTo>
                    <a:pt x="807415" y="152678"/>
                  </a:moveTo>
                  <a:lnTo>
                    <a:pt x="0" y="152678"/>
                  </a:lnTo>
                  <a:lnTo>
                    <a:pt x="0" y="0"/>
                  </a:lnTo>
                  <a:lnTo>
                    <a:pt x="807415" y="0"/>
                  </a:lnTo>
                  <a:lnTo>
                    <a:pt x="807415" y="152678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object 22">
              <a:extLst>
                <a:ext uri="{FF2B5EF4-FFF2-40B4-BE49-F238E27FC236}">
                  <a16:creationId xmlns:a16="http://schemas.microsoft.com/office/drawing/2014/main" id="{9F89B523-B9D1-481A-EBFE-BB6C24853A23}"/>
                </a:ext>
              </a:extLst>
            </p:cNvPr>
            <p:cNvSpPr/>
            <p:nvPr/>
          </p:nvSpPr>
          <p:spPr>
            <a:xfrm>
              <a:off x="6139870" y="8936258"/>
              <a:ext cx="807720" cy="233045"/>
            </a:xfrm>
            <a:custGeom>
              <a:avLst/>
              <a:gdLst/>
              <a:ahLst/>
              <a:cxnLst/>
              <a:rect l="l" t="t" r="r" b="b"/>
              <a:pathLst>
                <a:path w="807720" h="233045">
                  <a:moveTo>
                    <a:pt x="807415" y="232724"/>
                  </a:moveTo>
                  <a:lnTo>
                    <a:pt x="0" y="232724"/>
                  </a:lnTo>
                  <a:lnTo>
                    <a:pt x="0" y="0"/>
                  </a:lnTo>
                  <a:lnTo>
                    <a:pt x="807415" y="0"/>
                  </a:lnTo>
                  <a:lnTo>
                    <a:pt x="807415" y="232724"/>
                  </a:lnTo>
                  <a:close/>
                </a:path>
              </a:pathLst>
            </a:custGeom>
            <a:solidFill>
              <a:srgbClr val="37B0C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object 23">
              <a:extLst>
                <a:ext uri="{FF2B5EF4-FFF2-40B4-BE49-F238E27FC236}">
                  <a16:creationId xmlns:a16="http://schemas.microsoft.com/office/drawing/2014/main" id="{1C7A9595-54E7-F85C-BC58-224AB085FD97}"/>
                </a:ext>
              </a:extLst>
            </p:cNvPr>
            <p:cNvSpPr/>
            <p:nvPr/>
          </p:nvSpPr>
          <p:spPr>
            <a:xfrm>
              <a:off x="6139870" y="8704028"/>
              <a:ext cx="807720" cy="232410"/>
            </a:xfrm>
            <a:custGeom>
              <a:avLst/>
              <a:gdLst/>
              <a:ahLst/>
              <a:cxnLst/>
              <a:rect l="l" t="t" r="r" b="b"/>
              <a:pathLst>
                <a:path w="807720" h="232409">
                  <a:moveTo>
                    <a:pt x="807415" y="232229"/>
                  </a:moveTo>
                  <a:lnTo>
                    <a:pt x="0" y="232229"/>
                  </a:lnTo>
                  <a:lnTo>
                    <a:pt x="0" y="60351"/>
                  </a:lnTo>
                  <a:lnTo>
                    <a:pt x="15919" y="21917"/>
                  </a:lnTo>
                  <a:lnTo>
                    <a:pt x="56151" y="413"/>
                  </a:lnTo>
                  <a:lnTo>
                    <a:pt x="60352" y="0"/>
                  </a:lnTo>
                  <a:lnTo>
                    <a:pt x="747063" y="0"/>
                  </a:lnTo>
                  <a:lnTo>
                    <a:pt x="785498" y="15919"/>
                  </a:lnTo>
                  <a:lnTo>
                    <a:pt x="807002" y="56150"/>
                  </a:lnTo>
                  <a:lnTo>
                    <a:pt x="807415" y="232229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object 24">
              <a:extLst>
                <a:ext uri="{FF2B5EF4-FFF2-40B4-BE49-F238E27FC236}">
                  <a16:creationId xmlns:a16="http://schemas.microsoft.com/office/drawing/2014/main" id="{CC60DE26-35EB-2DF6-49E9-8C4B783E7F25}"/>
                </a:ext>
              </a:extLst>
            </p:cNvPr>
            <p:cNvSpPr/>
            <p:nvPr/>
          </p:nvSpPr>
          <p:spPr>
            <a:xfrm>
              <a:off x="7067935" y="8728170"/>
              <a:ext cx="807720" cy="593725"/>
            </a:xfrm>
            <a:custGeom>
              <a:avLst/>
              <a:gdLst/>
              <a:ahLst/>
              <a:cxnLst/>
              <a:rect l="l" t="t" r="r" b="b"/>
              <a:pathLst>
                <a:path w="807720" h="593725">
                  <a:moveTo>
                    <a:pt x="0" y="593489"/>
                  </a:moveTo>
                  <a:lnTo>
                    <a:pt x="0" y="0"/>
                  </a:lnTo>
                  <a:lnTo>
                    <a:pt x="807416" y="0"/>
                  </a:lnTo>
                  <a:lnTo>
                    <a:pt x="807416" y="593489"/>
                  </a:lnTo>
                  <a:lnTo>
                    <a:pt x="0" y="593489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259E0679-69BB-79C4-A46C-F96CF3288608}"/>
                </a:ext>
              </a:extLst>
            </p:cNvPr>
            <p:cNvSpPr/>
            <p:nvPr/>
          </p:nvSpPr>
          <p:spPr>
            <a:xfrm>
              <a:off x="7067935" y="8645765"/>
              <a:ext cx="807720" cy="82550"/>
            </a:xfrm>
            <a:custGeom>
              <a:avLst/>
              <a:gdLst/>
              <a:ahLst/>
              <a:cxnLst/>
              <a:rect l="l" t="t" r="r" b="b"/>
              <a:pathLst>
                <a:path w="807720" h="82550">
                  <a:moveTo>
                    <a:pt x="0" y="82404"/>
                  </a:moveTo>
                  <a:lnTo>
                    <a:pt x="0" y="0"/>
                  </a:lnTo>
                  <a:lnTo>
                    <a:pt x="807416" y="0"/>
                  </a:lnTo>
                  <a:lnTo>
                    <a:pt x="807416" y="82404"/>
                  </a:lnTo>
                  <a:lnTo>
                    <a:pt x="0" y="82404"/>
                  </a:lnTo>
                  <a:close/>
                </a:path>
              </a:pathLst>
            </a:custGeom>
            <a:solidFill>
              <a:srgbClr val="37B0C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C82F640A-D496-CBAF-4A26-A3125F99A7DB}"/>
                </a:ext>
              </a:extLst>
            </p:cNvPr>
            <p:cNvSpPr/>
            <p:nvPr/>
          </p:nvSpPr>
          <p:spPr>
            <a:xfrm>
              <a:off x="1499548" y="7972967"/>
              <a:ext cx="6496685" cy="0"/>
            </a:xfrm>
            <a:custGeom>
              <a:avLst/>
              <a:gdLst/>
              <a:ahLst/>
              <a:cxnLst/>
              <a:rect l="l" t="t" r="r" b="b"/>
              <a:pathLst>
                <a:path w="6496684">
                  <a:moveTo>
                    <a:pt x="0" y="0"/>
                  </a:moveTo>
                  <a:lnTo>
                    <a:pt x="6496452" y="0"/>
                  </a:lnTo>
                </a:path>
              </a:pathLst>
            </a:custGeom>
            <a:ln w="9524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6BBCF0E6-FBA3-D2AC-1C86-F8407AAD88B7}"/>
                </a:ext>
              </a:extLst>
            </p:cNvPr>
            <p:cNvSpPr/>
            <p:nvPr/>
          </p:nvSpPr>
          <p:spPr>
            <a:xfrm>
              <a:off x="7067935" y="7298083"/>
              <a:ext cx="807720" cy="1348105"/>
            </a:xfrm>
            <a:custGeom>
              <a:avLst/>
              <a:gdLst/>
              <a:ahLst/>
              <a:cxnLst/>
              <a:rect l="l" t="t" r="r" b="b"/>
              <a:pathLst>
                <a:path w="807720" h="1348104">
                  <a:moveTo>
                    <a:pt x="807416" y="1347682"/>
                  </a:moveTo>
                  <a:lnTo>
                    <a:pt x="0" y="1347682"/>
                  </a:lnTo>
                  <a:lnTo>
                    <a:pt x="0" y="60350"/>
                  </a:lnTo>
                  <a:lnTo>
                    <a:pt x="15919" y="21917"/>
                  </a:lnTo>
                  <a:lnTo>
                    <a:pt x="56150" y="413"/>
                  </a:lnTo>
                  <a:lnTo>
                    <a:pt x="60349" y="0"/>
                  </a:lnTo>
                  <a:lnTo>
                    <a:pt x="747065" y="0"/>
                  </a:lnTo>
                  <a:lnTo>
                    <a:pt x="785497" y="15919"/>
                  </a:lnTo>
                  <a:lnTo>
                    <a:pt x="807002" y="56151"/>
                  </a:lnTo>
                  <a:lnTo>
                    <a:pt x="807416" y="60350"/>
                  </a:lnTo>
                  <a:lnTo>
                    <a:pt x="807416" y="1347682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CA810A58-A6C9-CA5B-86AD-924C953A731F}"/>
                </a:ext>
              </a:extLst>
            </p:cNvPr>
            <p:cNvSpPr/>
            <p:nvPr/>
          </p:nvSpPr>
          <p:spPr>
            <a:xfrm>
              <a:off x="7996000" y="8334098"/>
              <a:ext cx="807720" cy="988060"/>
            </a:xfrm>
            <a:custGeom>
              <a:avLst/>
              <a:gdLst/>
              <a:ahLst/>
              <a:cxnLst/>
              <a:rect l="l" t="t" r="r" b="b"/>
              <a:pathLst>
                <a:path w="807720" h="988059">
                  <a:moveTo>
                    <a:pt x="807415" y="987561"/>
                  </a:moveTo>
                  <a:lnTo>
                    <a:pt x="0" y="987561"/>
                  </a:lnTo>
                  <a:lnTo>
                    <a:pt x="0" y="0"/>
                  </a:lnTo>
                  <a:lnTo>
                    <a:pt x="807415" y="0"/>
                  </a:lnTo>
                  <a:lnTo>
                    <a:pt x="807415" y="987561"/>
                  </a:lnTo>
                  <a:close/>
                </a:path>
              </a:pathLst>
            </a:custGeom>
            <a:solidFill>
              <a:srgbClr val="332D6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649D79A7-A907-2EA5-15FE-2355FC2ACFB2}"/>
                </a:ext>
              </a:extLst>
            </p:cNvPr>
            <p:cNvSpPr/>
            <p:nvPr/>
          </p:nvSpPr>
          <p:spPr>
            <a:xfrm>
              <a:off x="7996000" y="7763062"/>
              <a:ext cx="807720" cy="571500"/>
            </a:xfrm>
            <a:custGeom>
              <a:avLst/>
              <a:gdLst/>
              <a:ahLst/>
              <a:cxnLst/>
              <a:rect l="l" t="t" r="r" b="b"/>
              <a:pathLst>
                <a:path w="807720" h="571500">
                  <a:moveTo>
                    <a:pt x="807415" y="571037"/>
                  </a:moveTo>
                  <a:lnTo>
                    <a:pt x="0" y="571037"/>
                  </a:lnTo>
                  <a:lnTo>
                    <a:pt x="0" y="0"/>
                  </a:lnTo>
                  <a:lnTo>
                    <a:pt x="807415" y="0"/>
                  </a:lnTo>
                  <a:lnTo>
                    <a:pt x="807415" y="571037"/>
                  </a:lnTo>
                  <a:close/>
                </a:path>
              </a:pathLst>
            </a:custGeom>
            <a:solidFill>
              <a:srgbClr val="37B0C4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bject 30">
              <a:extLst>
                <a:ext uri="{FF2B5EF4-FFF2-40B4-BE49-F238E27FC236}">
                  <a16:creationId xmlns:a16="http://schemas.microsoft.com/office/drawing/2014/main" id="{C2493921-DCD2-EC0F-5AF0-15B28195D002}"/>
                </a:ext>
              </a:extLst>
            </p:cNvPr>
            <p:cNvSpPr/>
            <p:nvPr/>
          </p:nvSpPr>
          <p:spPr>
            <a:xfrm>
              <a:off x="1499548" y="3926890"/>
              <a:ext cx="7304405" cy="2697480"/>
            </a:xfrm>
            <a:custGeom>
              <a:avLst/>
              <a:gdLst/>
              <a:ahLst/>
              <a:cxnLst/>
              <a:rect l="l" t="t" r="r" b="b"/>
              <a:pathLst>
                <a:path w="7304405" h="2697479">
                  <a:moveTo>
                    <a:pt x="0" y="2697384"/>
                  </a:moveTo>
                  <a:lnTo>
                    <a:pt x="7303867" y="2697384"/>
                  </a:lnTo>
                </a:path>
                <a:path w="7304405" h="2697479">
                  <a:moveTo>
                    <a:pt x="0" y="1348692"/>
                  </a:moveTo>
                  <a:lnTo>
                    <a:pt x="7303867" y="1348692"/>
                  </a:lnTo>
                </a:path>
                <a:path w="7304405" h="2697479">
                  <a:moveTo>
                    <a:pt x="0" y="0"/>
                  </a:moveTo>
                  <a:lnTo>
                    <a:pt x="7303867" y="0"/>
                  </a:lnTo>
                </a:path>
              </a:pathLst>
            </a:custGeom>
            <a:ln w="9524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object 31">
              <a:extLst>
                <a:ext uri="{FF2B5EF4-FFF2-40B4-BE49-F238E27FC236}">
                  <a16:creationId xmlns:a16="http://schemas.microsoft.com/office/drawing/2014/main" id="{16E735A1-5F27-5F15-2D3D-333458E8244A}"/>
                </a:ext>
              </a:extLst>
            </p:cNvPr>
            <p:cNvSpPr/>
            <p:nvPr/>
          </p:nvSpPr>
          <p:spPr>
            <a:xfrm>
              <a:off x="7996000" y="3279260"/>
              <a:ext cx="807720" cy="4484370"/>
            </a:xfrm>
            <a:custGeom>
              <a:avLst/>
              <a:gdLst/>
              <a:ahLst/>
              <a:cxnLst/>
              <a:rect l="l" t="t" r="r" b="b"/>
              <a:pathLst>
                <a:path w="807720" h="4484370">
                  <a:moveTo>
                    <a:pt x="807415" y="4483802"/>
                  </a:moveTo>
                  <a:lnTo>
                    <a:pt x="0" y="4483802"/>
                  </a:lnTo>
                  <a:lnTo>
                    <a:pt x="0" y="60342"/>
                  </a:lnTo>
                  <a:lnTo>
                    <a:pt x="15918" y="21917"/>
                  </a:lnTo>
                  <a:lnTo>
                    <a:pt x="56150" y="413"/>
                  </a:lnTo>
                  <a:lnTo>
                    <a:pt x="60351" y="0"/>
                  </a:lnTo>
                  <a:lnTo>
                    <a:pt x="747063" y="0"/>
                  </a:lnTo>
                  <a:lnTo>
                    <a:pt x="785497" y="15919"/>
                  </a:lnTo>
                  <a:lnTo>
                    <a:pt x="807002" y="56151"/>
                  </a:lnTo>
                  <a:lnTo>
                    <a:pt x="807415" y="4483802"/>
                  </a:lnTo>
                  <a:close/>
                </a:path>
              </a:pathLst>
            </a:custGeom>
            <a:solidFill>
              <a:srgbClr val="FDE31D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6" name="object 32">
            <a:extLst>
              <a:ext uri="{FF2B5EF4-FFF2-40B4-BE49-F238E27FC236}">
                <a16:creationId xmlns:a16="http://schemas.microsoft.com/office/drawing/2014/main" id="{2B696309-2C74-3865-9C24-2ECDEE0715E9}"/>
              </a:ext>
            </a:extLst>
          </p:cNvPr>
          <p:cNvSpPr/>
          <p:nvPr/>
        </p:nvSpPr>
        <p:spPr>
          <a:xfrm>
            <a:off x="999699" y="1718799"/>
            <a:ext cx="4869603" cy="0"/>
          </a:xfrm>
          <a:custGeom>
            <a:avLst/>
            <a:gdLst/>
            <a:ahLst/>
            <a:cxnLst/>
            <a:rect l="l" t="t" r="r" b="b"/>
            <a:pathLst>
              <a:path w="7304405">
                <a:moveTo>
                  <a:pt x="0" y="0"/>
                </a:moveTo>
                <a:lnTo>
                  <a:pt x="7303867" y="0"/>
                </a:lnTo>
              </a:path>
            </a:pathLst>
          </a:custGeom>
          <a:ln w="952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47" name="object 33">
            <a:extLst>
              <a:ext uri="{FF2B5EF4-FFF2-40B4-BE49-F238E27FC236}">
                <a16:creationId xmlns:a16="http://schemas.microsoft.com/office/drawing/2014/main" id="{ECEE7501-F080-F826-8636-72BA6A8B4E66}"/>
              </a:ext>
            </a:extLst>
          </p:cNvPr>
          <p:cNvSpPr txBox="1"/>
          <p:nvPr/>
        </p:nvSpPr>
        <p:spPr>
          <a:xfrm>
            <a:off x="793014" y="6306249"/>
            <a:ext cx="5958840" cy="24258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97795" defTabSz="609630">
              <a:lnSpc>
                <a:spcPts val="857"/>
              </a:lnSpc>
              <a:spcBef>
                <a:spcPts val="67"/>
              </a:spcBef>
            </a:pPr>
            <a:endParaRPr sz="10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7573" defTabSz="609630">
              <a:lnSpc>
                <a:spcPts val="857"/>
              </a:lnSpc>
              <a:tabLst>
                <a:tab pos="966095" algn="l"/>
                <a:tab pos="1585039" algn="l"/>
                <a:tab pos="2203560" algn="l"/>
                <a:tab pos="2822504" algn="l"/>
                <a:tab pos="3441025" algn="l"/>
                <a:tab pos="4059970" algn="l"/>
                <a:tab pos="4678490" algn="l"/>
              </a:tabLst>
            </a:pP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2018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2019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2020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2021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2022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2023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2024</a:t>
            </a:r>
            <a:r>
              <a:rPr sz="10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	</a:t>
            </a:r>
            <a:r>
              <a:rPr sz="10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2025</a:t>
            </a:r>
            <a:endParaRPr sz="10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48" name="object 34">
            <a:extLst>
              <a:ext uri="{FF2B5EF4-FFF2-40B4-BE49-F238E27FC236}">
                <a16:creationId xmlns:a16="http://schemas.microsoft.com/office/drawing/2014/main" id="{B7243F65-7B35-9D3F-8B87-0AAFF64AD7D3}"/>
              </a:ext>
            </a:extLst>
          </p:cNvPr>
          <p:cNvSpPr txBox="1"/>
          <p:nvPr/>
        </p:nvSpPr>
        <p:spPr>
          <a:xfrm>
            <a:off x="600807" y="5236995"/>
            <a:ext cx="327885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s-ES" sz="10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9" name="object 35">
            <a:extLst>
              <a:ext uri="{FF2B5EF4-FFF2-40B4-BE49-F238E27FC236}">
                <a16:creationId xmlns:a16="http://schemas.microsoft.com/office/drawing/2014/main" id="{8C982631-8327-5204-9A72-A23E4A802769}"/>
              </a:ext>
            </a:extLst>
          </p:cNvPr>
          <p:cNvSpPr txBox="1"/>
          <p:nvPr/>
        </p:nvSpPr>
        <p:spPr>
          <a:xfrm>
            <a:off x="600807" y="4337867"/>
            <a:ext cx="327885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r>
              <a:rPr lang="es-ES" sz="10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0" name="object 36">
            <a:extLst>
              <a:ext uri="{FF2B5EF4-FFF2-40B4-BE49-F238E27FC236}">
                <a16:creationId xmlns:a16="http://schemas.microsoft.com/office/drawing/2014/main" id="{A6AE3C2D-BD69-549B-F1FF-2DFCDBE8A7AB}"/>
              </a:ext>
            </a:extLst>
          </p:cNvPr>
          <p:cNvSpPr txBox="1"/>
          <p:nvPr/>
        </p:nvSpPr>
        <p:spPr>
          <a:xfrm>
            <a:off x="563249" y="3438739"/>
            <a:ext cx="365443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lang="es-ES" sz="10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1" name="object 37">
            <a:extLst>
              <a:ext uri="{FF2B5EF4-FFF2-40B4-BE49-F238E27FC236}">
                <a16:creationId xmlns:a16="http://schemas.microsoft.com/office/drawing/2014/main" id="{267D25F9-DAF3-FDB5-04A3-4EF4505E0DD3}"/>
              </a:ext>
            </a:extLst>
          </p:cNvPr>
          <p:cNvSpPr txBox="1"/>
          <p:nvPr/>
        </p:nvSpPr>
        <p:spPr>
          <a:xfrm>
            <a:off x="563249" y="2539611"/>
            <a:ext cx="365443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lang="es-ES" sz="10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2" name="object 38">
            <a:extLst>
              <a:ext uri="{FF2B5EF4-FFF2-40B4-BE49-F238E27FC236}">
                <a16:creationId xmlns:a16="http://schemas.microsoft.com/office/drawing/2014/main" id="{0A66377E-F0A5-94BC-8517-4F297FBFC3CF}"/>
              </a:ext>
            </a:extLst>
          </p:cNvPr>
          <p:cNvSpPr txBox="1"/>
          <p:nvPr/>
        </p:nvSpPr>
        <p:spPr>
          <a:xfrm>
            <a:off x="445331" y="1640482"/>
            <a:ext cx="483560" cy="16243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10</a:t>
            </a:r>
            <a:r>
              <a:rPr lang="es-ES" sz="10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10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10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3" name="object 39">
            <a:extLst>
              <a:ext uri="{FF2B5EF4-FFF2-40B4-BE49-F238E27FC236}">
                <a16:creationId xmlns:a16="http://schemas.microsoft.com/office/drawing/2014/main" id="{23C12CB1-C2C7-DAB7-B906-20CCA6403175}"/>
              </a:ext>
            </a:extLst>
          </p:cNvPr>
          <p:cNvSpPr txBox="1"/>
          <p:nvPr/>
        </p:nvSpPr>
        <p:spPr>
          <a:xfrm>
            <a:off x="330774" y="3473031"/>
            <a:ext cx="131254" cy="4158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7" defTabSz="609630">
              <a:lnSpc>
                <a:spcPts val="950"/>
              </a:lnSpc>
            </a:pPr>
            <a:r>
              <a:rPr sz="1200" b="1" kern="0" spc="-17" dirty="0">
                <a:solidFill>
                  <a:srgbClr val="002060"/>
                </a:solidFill>
                <a:latin typeface="Arial"/>
                <a:cs typeface="Arial"/>
              </a:rPr>
              <a:t>MW</a:t>
            </a:r>
            <a:endParaRPr sz="12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4195908-BF32-EE63-C16B-3643D18D8A9F}"/>
              </a:ext>
            </a:extLst>
          </p:cNvPr>
          <p:cNvSpPr txBox="1"/>
          <p:nvPr/>
        </p:nvSpPr>
        <p:spPr>
          <a:xfrm>
            <a:off x="695777" y="6599132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defTabSz="609630"/>
            <a:r>
              <a:rPr lang="es-ES" sz="900" b="1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Fuente:</a:t>
            </a:r>
            <a:r>
              <a:rPr lang="es-ES" sz="900" b="1" kern="0" spc="3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Elaborado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spc="3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por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ACERA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partir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datos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Comisión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Nacional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Energía</a:t>
            </a:r>
            <a:r>
              <a:rPr lang="es-ES" sz="900" kern="0" spc="3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del</a:t>
            </a:r>
            <a:r>
              <a:rPr lang="es-ES" sz="900" kern="0" spc="32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Coordinador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Eléctrico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Nacional</a:t>
            </a:r>
            <a:endParaRPr lang="es-ES"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56" name="Shape 4">
            <a:extLst>
              <a:ext uri="{FF2B5EF4-FFF2-40B4-BE49-F238E27FC236}">
                <a16:creationId xmlns:a16="http://schemas.microsoft.com/office/drawing/2014/main" id="{EDFF70E1-2CA8-D0CA-2340-001CB765EE96}"/>
              </a:ext>
            </a:extLst>
          </p:cNvPr>
          <p:cNvSpPr/>
          <p:nvPr/>
        </p:nvSpPr>
        <p:spPr>
          <a:xfrm>
            <a:off x="6751854" y="2889602"/>
            <a:ext cx="5204619" cy="2761832"/>
          </a:xfrm>
          <a:prstGeom prst="roundRect">
            <a:avLst>
              <a:gd name="adj" fmla="val 2356"/>
            </a:avLst>
          </a:prstGeom>
          <a:solidFill>
            <a:srgbClr val="505468">
              <a:alpha val="95000"/>
            </a:srgbClr>
          </a:solidFill>
          <a:ln/>
        </p:spPr>
        <p:txBody>
          <a:bodyPr/>
          <a:lstStyle/>
          <a:p>
            <a:endParaRPr lang="es-CL" sz="2000"/>
          </a:p>
        </p:txBody>
      </p:sp>
      <p:sp>
        <p:nvSpPr>
          <p:cNvPr id="57" name="Text 5">
            <a:extLst>
              <a:ext uri="{FF2B5EF4-FFF2-40B4-BE49-F238E27FC236}">
                <a16:creationId xmlns:a16="http://schemas.microsoft.com/office/drawing/2014/main" id="{AE38FB82-A2ED-3646-8250-477417E6592D}"/>
              </a:ext>
            </a:extLst>
          </p:cNvPr>
          <p:cNvSpPr/>
          <p:nvPr/>
        </p:nvSpPr>
        <p:spPr>
          <a:xfrm>
            <a:off x="6852510" y="2354209"/>
            <a:ext cx="4667513" cy="485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4000"/>
              </a:lnSpc>
            </a:pPr>
            <a:r>
              <a:rPr lang="es-ES" sz="2400" b="1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Del despliegue a la integración eficiente</a:t>
            </a:r>
            <a:endParaRPr lang="en-US" sz="2400" b="1" dirty="0">
              <a:solidFill>
                <a:srgbClr val="3D3A62"/>
              </a:solidFill>
              <a:latin typeface="Roboto Condensed" pitchFamily="34" charset="0"/>
              <a:ea typeface="Roboto Condensed" pitchFamily="34" charset="-122"/>
              <a:cs typeface="Roboto Condensed" pitchFamily="34" charset="-120"/>
            </a:endParaRPr>
          </a:p>
        </p:txBody>
      </p:sp>
      <p:sp>
        <p:nvSpPr>
          <p:cNvPr id="58" name="Text 6">
            <a:extLst>
              <a:ext uri="{FF2B5EF4-FFF2-40B4-BE49-F238E27FC236}">
                <a16:creationId xmlns:a16="http://schemas.microsoft.com/office/drawing/2014/main" id="{68656F7D-56EF-6849-7DF8-46BB065DDC12}"/>
              </a:ext>
            </a:extLst>
          </p:cNvPr>
          <p:cNvSpPr/>
          <p:nvPr/>
        </p:nvSpPr>
        <p:spPr>
          <a:xfrm>
            <a:off x="6984153" y="2973614"/>
            <a:ext cx="4535870" cy="307375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just">
              <a:lnSpc>
                <a:spcPct val="126000"/>
              </a:lnSpc>
              <a:spcAft>
                <a:spcPts val="90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Hoy la pregunta ya no es si habrá almacenamiento. </a:t>
            </a:r>
          </a:p>
          <a:p>
            <a:pPr marL="0" indent="0" algn="just">
              <a:lnSpc>
                <a:spcPct val="126000"/>
              </a:lnSpc>
              <a:spcAft>
                <a:spcPts val="900"/>
              </a:spcAft>
              <a:buNone/>
            </a:pPr>
            <a:r>
              <a:rPr lang="es-ES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La pregunta es si tendremos las reglas, señales económicas y condiciones operativas para que ese almacenamiento se despliegue de forma eficiente y sostenible.</a:t>
            </a:r>
          </a:p>
        </p:txBody>
      </p:sp>
      <p:pic>
        <p:nvPicPr>
          <p:cNvPr id="59" name="object 7">
            <a:extLst>
              <a:ext uri="{FF2B5EF4-FFF2-40B4-BE49-F238E27FC236}">
                <a16:creationId xmlns:a16="http://schemas.microsoft.com/office/drawing/2014/main" id="{A5156567-CD9D-8557-E380-08E2AC51923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98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BE11E-1184-A4A1-AD4F-17A05490A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1AEAB9A-1374-2E53-EB97-6EA66A5C2D14}"/>
              </a:ext>
            </a:extLst>
          </p:cNvPr>
          <p:cNvSpPr/>
          <p:nvPr/>
        </p:nvSpPr>
        <p:spPr>
          <a:xfrm>
            <a:off x="553968" y="659011"/>
            <a:ext cx="1973908" cy="270272"/>
          </a:xfrm>
          <a:prstGeom prst="roundRect">
            <a:avLst>
              <a:gd name="adj" fmla="val 1850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0557F3E-BDF8-2331-FE4F-B3C8A1DDB627}"/>
              </a:ext>
            </a:extLst>
          </p:cNvPr>
          <p:cNvSpPr/>
          <p:nvPr/>
        </p:nvSpPr>
        <p:spPr>
          <a:xfrm>
            <a:off x="643263" y="703659"/>
            <a:ext cx="2404903" cy="180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9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ESTADO DE PROYECTOS · MAYO 2026</a:t>
            </a:r>
            <a:endParaRPr lang="en-US" sz="9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CA860F1-58A5-6E6B-5EAE-45588BF3457C}"/>
              </a:ext>
            </a:extLst>
          </p:cNvPr>
          <p:cNvSpPr/>
          <p:nvPr/>
        </p:nvSpPr>
        <p:spPr>
          <a:xfrm>
            <a:off x="553968" y="982861"/>
            <a:ext cx="8745021" cy="465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9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Estado de Avance de los Proyectos de Almacenamiento</a:t>
            </a:r>
            <a:endParaRPr lang="en-US" sz="29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20C0D2DB-9105-2140-4C44-7373EE2D6914}"/>
              </a:ext>
            </a:extLst>
          </p:cNvPr>
          <p:cNvSpPr/>
          <p:nvPr/>
        </p:nvSpPr>
        <p:spPr>
          <a:xfrm>
            <a:off x="10044258" y="1741984"/>
            <a:ext cx="1940273" cy="226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7000"/>
              </a:lnSpc>
              <a:buNone/>
            </a:pPr>
            <a:r>
              <a:rPr lang="en-US" sz="1150" b="1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En Calificación [MW]</a:t>
            </a:r>
            <a:endParaRPr lang="en-US" sz="1150" dirty="0"/>
          </a:p>
        </p:txBody>
      </p:sp>
      <p:sp>
        <p:nvSpPr>
          <p:cNvPr id="60" name="Shape 58">
            <a:extLst>
              <a:ext uri="{FF2B5EF4-FFF2-40B4-BE49-F238E27FC236}">
                <a16:creationId xmlns:a16="http://schemas.microsoft.com/office/drawing/2014/main" id="{8B933A39-B004-DBF8-1DD7-B12D0003C038}"/>
              </a:ext>
            </a:extLst>
          </p:cNvPr>
          <p:cNvSpPr/>
          <p:nvPr/>
        </p:nvSpPr>
        <p:spPr>
          <a:xfrm>
            <a:off x="8998527" y="2530097"/>
            <a:ext cx="2872985" cy="2845468"/>
          </a:xfrm>
          <a:prstGeom prst="roundRect">
            <a:avLst>
              <a:gd name="adj" fmla="val 8141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s-CL" sz="2400"/>
          </a:p>
        </p:txBody>
      </p:sp>
      <p:pic>
        <p:nvPicPr>
          <p:cNvPr id="61" name="Image 0" descr="preencoded.png">
            <a:extLst>
              <a:ext uri="{FF2B5EF4-FFF2-40B4-BE49-F238E27FC236}">
                <a16:creationId xmlns:a16="http://schemas.microsoft.com/office/drawing/2014/main" id="{0BC10D32-3752-7CC0-C39C-8184647B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98" y="5488384"/>
            <a:ext cx="186031" cy="148828"/>
          </a:xfrm>
          <a:prstGeom prst="rect">
            <a:avLst/>
          </a:prstGeom>
        </p:spPr>
      </p:pic>
      <p:sp>
        <p:nvSpPr>
          <p:cNvPr id="62" name="Text 59">
            <a:extLst>
              <a:ext uri="{FF2B5EF4-FFF2-40B4-BE49-F238E27FC236}">
                <a16:creationId xmlns:a16="http://schemas.microsoft.com/office/drawing/2014/main" id="{D3ECD1B6-41D3-050F-B54E-6C5CE5094737}"/>
              </a:ext>
            </a:extLst>
          </p:cNvPr>
          <p:cNvSpPr/>
          <p:nvPr/>
        </p:nvSpPr>
        <p:spPr>
          <a:xfrm>
            <a:off x="9111318" y="2687854"/>
            <a:ext cx="2599562" cy="32896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ctr">
              <a:lnSpc>
                <a:spcPct val="127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Considerando los proyectos en operación, en pruebas y en construcción, se proyecta que </a:t>
            </a:r>
            <a:r>
              <a:rPr lang="en-US" sz="1700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en</a:t>
            </a:r>
            <a:r>
              <a:rPr lang="en-US" sz="17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2027 </a:t>
            </a:r>
            <a:r>
              <a:rPr lang="en-US" sz="1700" b="1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estarán operando </a:t>
            </a:r>
            <a:r>
              <a:rPr lang="en-US" sz="1700" b="1" dirty="0" err="1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sobre</a:t>
            </a:r>
            <a:r>
              <a:rPr lang="en-US" sz="1700" b="1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10 GW</a:t>
            </a:r>
            <a:r>
              <a:rPr lang="en-US" sz="17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 sistemas de almacenamiento con 4,4 horas de duración promedio.</a:t>
            </a:r>
            <a:endParaRPr lang="en-US" sz="1700" dirty="0"/>
          </a:p>
        </p:txBody>
      </p:sp>
      <p:pic>
        <p:nvPicPr>
          <p:cNvPr id="63" name="object 7">
            <a:extLst>
              <a:ext uri="{FF2B5EF4-FFF2-40B4-BE49-F238E27FC236}">
                <a16:creationId xmlns:a16="http://schemas.microsoft.com/office/drawing/2014/main" id="{FC348CB8-5261-3AA7-643D-5C6DB04D0FF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  <p:graphicFrame>
        <p:nvGraphicFramePr>
          <p:cNvPr id="64" name="Tabla 63">
            <a:extLst>
              <a:ext uri="{FF2B5EF4-FFF2-40B4-BE49-F238E27FC236}">
                <a16:creationId xmlns:a16="http://schemas.microsoft.com/office/drawing/2014/main" id="{4EE39CD0-4B16-C8A0-8371-34AA74B6D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71194"/>
              </p:ext>
            </p:extLst>
          </p:nvPr>
        </p:nvGraphicFramePr>
        <p:xfrm>
          <a:off x="553968" y="1521756"/>
          <a:ext cx="8061962" cy="491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790">
                  <a:extLst>
                    <a:ext uri="{9D8B030D-6E8A-4147-A177-3AD203B41FA5}">
                      <a16:colId xmlns:a16="http://schemas.microsoft.com/office/drawing/2014/main" val="1482188320"/>
                    </a:ext>
                  </a:extLst>
                </a:gridCol>
                <a:gridCol w="1182106">
                  <a:extLst>
                    <a:ext uri="{9D8B030D-6E8A-4147-A177-3AD203B41FA5}">
                      <a16:colId xmlns:a16="http://schemas.microsoft.com/office/drawing/2014/main" val="491114436"/>
                    </a:ext>
                  </a:extLst>
                </a:gridCol>
                <a:gridCol w="1182106">
                  <a:extLst>
                    <a:ext uri="{9D8B030D-6E8A-4147-A177-3AD203B41FA5}">
                      <a16:colId xmlns:a16="http://schemas.microsoft.com/office/drawing/2014/main" val="2464328446"/>
                    </a:ext>
                  </a:extLst>
                </a:gridCol>
                <a:gridCol w="1205748">
                  <a:extLst>
                    <a:ext uri="{9D8B030D-6E8A-4147-A177-3AD203B41FA5}">
                      <a16:colId xmlns:a16="http://schemas.microsoft.com/office/drawing/2014/main" val="3097566179"/>
                    </a:ext>
                  </a:extLst>
                </a:gridCol>
                <a:gridCol w="1182106">
                  <a:extLst>
                    <a:ext uri="{9D8B030D-6E8A-4147-A177-3AD203B41FA5}">
                      <a16:colId xmlns:a16="http://schemas.microsoft.com/office/drawing/2014/main" val="2246065562"/>
                    </a:ext>
                  </a:extLst>
                </a:gridCol>
                <a:gridCol w="1182106">
                  <a:extLst>
                    <a:ext uri="{9D8B030D-6E8A-4147-A177-3AD203B41FA5}">
                      <a16:colId xmlns:a16="http://schemas.microsoft.com/office/drawing/2014/main" val="704392128"/>
                    </a:ext>
                  </a:extLst>
                </a:gridCol>
              </a:tblGrid>
              <a:tr h="630402">
                <a:tc>
                  <a:txBody>
                    <a:bodyPr/>
                    <a:lstStyle/>
                    <a:p>
                      <a:pPr algn="ctr"/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Tecnología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En Operación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[MW - </a:t>
                      </a:r>
                      <a:r>
                        <a:rPr lang="es-CL" sz="12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MWh</a:t>
                      </a: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En Pruebas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[MW - </a:t>
                      </a:r>
                      <a:r>
                        <a:rPr lang="es-CL" sz="12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MWh</a:t>
                      </a: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En Construcción [MW - </a:t>
                      </a:r>
                      <a:r>
                        <a:rPr lang="es-CL" sz="1200" b="1" dirty="0" err="1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MWh</a:t>
                      </a:r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kern="12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Aprobado [MW]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 kern="12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En calificación [MW]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3896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MX" sz="1200" b="1" kern="1200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BESS</a:t>
                      </a:r>
                      <a:endParaRPr lang="es-CL" sz="1200" b="1" kern="1200" dirty="0">
                        <a:solidFill>
                          <a:schemeClr val="bg1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2.063 – 8.777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2.425 – 11.275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5.746 – 24.638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16.242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12.436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0738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Stand-alone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369 – 1.396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978 – 4.100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568 – 2.537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6.927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4.035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52651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Híbrido Biogás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10 – 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19549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Híbrido Hidroeléctrico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60 – 249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96873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Híbrido Eólico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73 – 145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57 – 285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36 – 144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1.435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685070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Híbrido Solar Fotovoltaico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1.561 – 6.987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1.390 – 6.890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4.792 – 20.546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8.434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5.840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604833"/>
                  </a:ext>
                </a:extLst>
              </a:tr>
              <a:tr h="461240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Híbrido Solar Fotovoltaico + Eólica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340 – 1.360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557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1.126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771053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Batería de Carnot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40460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Batería de Carnot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5322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algn="l"/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LAES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826343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</a:t>
                      </a:r>
                      <a:r>
                        <a:rPr lang="es-CL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AES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-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10296"/>
                  </a:ext>
                </a:extLst>
              </a:tr>
              <a:tr h="347964">
                <a:tc>
                  <a:txBody>
                    <a:bodyPr/>
                    <a:lstStyle/>
                    <a:p>
                      <a:pPr algn="l"/>
                      <a:r>
                        <a:rPr lang="es-CL" sz="12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Total General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2.063 – 8.777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2.425 – 11.275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5.746 – 24.638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16.852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L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12.436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2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7344"/>
                  </a:ext>
                </a:extLst>
              </a:tr>
            </a:tbl>
          </a:graphicData>
        </a:graphic>
      </p:graphicFrame>
      <p:sp>
        <p:nvSpPr>
          <p:cNvPr id="65" name="CuadroTexto 64">
            <a:extLst>
              <a:ext uri="{FF2B5EF4-FFF2-40B4-BE49-F238E27FC236}">
                <a16:creationId xmlns:a16="http://schemas.microsoft.com/office/drawing/2014/main" id="{07160D27-839F-C9D2-DAE1-F1901FC2C19A}"/>
              </a:ext>
            </a:extLst>
          </p:cNvPr>
          <p:cNvSpPr txBox="1"/>
          <p:nvPr/>
        </p:nvSpPr>
        <p:spPr>
          <a:xfrm>
            <a:off x="553968" y="6526055"/>
            <a:ext cx="66088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67" defTabSz="609630"/>
            <a:r>
              <a:rPr lang="es-ES" sz="900" b="1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Fuente:</a:t>
            </a:r>
            <a:r>
              <a:rPr lang="es-ES" sz="900" b="1" kern="0" spc="3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Elaborado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spc="3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por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ACERA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partir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datos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del SEIA, de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Comisión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Nacional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Energía</a:t>
            </a:r>
            <a:r>
              <a:rPr lang="es-ES" sz="900" kern="0" spc="3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del</a:t>
            </a:r>
            <a:r>
              <a:rPr lang="es-ES" sz="900" kern="0" spc="32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Coordinador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Eléctrico</a:t>
            </a:r>
            <a:r>
              <a:rPr lang="es-ES" sz="900" kern="0" spc="3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900" kern="0" spc="-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Nacional.</a:t>
            </a:r>
            <a:endParaRPr lang="es-ES" sz="900"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6503" y="516136"/>
            <a:ext cx="2052586" cy="304403"/>
          </a:xfrm>
          <a:prstGeom prst="roundRect">
            <a:avLst>
              <a:gd name="adj" fmla="val 17971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844132" y="564952"/>
            <a:ext cx="2466913" cy="206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SERVICIOS DEL ALMACENAMIENTO</a:t>
            </a:r>
            <a:endParaRPr lang="en-US" sz="1000" dirty="0"/>
          </a:p>
        </p:txBody>
      </p:sp>
      <p:sp>
        <p:nvSpPr>
          <p:cNvPr id="4" name="Text 2"/>
          <p:cNvSpPr/>
          <p:nvPr/>
        </p:nvSpPr>
        <p:spPr>
          <a:xfrm>
            <a:off x="746503" y="884634"/>
            <a:ext cx="6831735" cy="508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20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almacenamiento no es solo arbitraje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746503" y="1633637"/>
            <a:ext cx="10698689" cy="5169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Los sistemas de almacenamiento se caracterizan por su </a:t>
            </a:r>
            <a:r>
              <a:rPr lang="en-US" sz="14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naturaleza multiservicio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: tienen la facultad de prestar servicios en los distintos segmentos del mercado </a:t>
            </a:r>
            <a:r>
              <a:rPr lang="en-US" sz="14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eléctrico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, lo que amplía significativamente su propuesta de valor para el sistema.</a:t>
            </a:r>
            <a:endParaRPr lang="en-US" sz="1400" dirty="0"/>
          </a:p>
        </p:txBody>
      </p:sp>
      <p:sp>
        <p:nvSpPr>
          <p:cNvPr id="21" name="Text 14"/>
          <p:cNvSpPr/>
          <p:nvPr/>
        </p:nvSpPr>
        <p:spPr>
          <a:xfrm>
            <a:off x="746503" y="6134993"/>
            <a:ext cx="11308273" cy="2067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0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Fuente: European Energy Storage Technology Development Roadmap Towards 2030 – Update</a:t>
            </a:r>
            <a:endParaRPr lang="en-US" sz="1000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CBC633C-77AA-59B2-1593-334C9F07D4AE}"/>
              </a:ext>
            </a:extLst>
          </p:cNvPr>
          <p:cNvGrpSpPr/>
          <p:nvPr/>
        </p:nvGrpSpPr>
        <p:grpSpPr>
          <a:xfrm>
            <a:off x="367145" y="2462576"/>
            <a:ext cx="11585725" cy="3990209"/>
            <a:chOff x="542100" y="1226769"/>
            <a:chExt cx="11238345" cy="4147459"/>
          </a:xfrm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64D19551-83AC-5977-065A-D61E56379C21}"/>
                </a:ext>
              </a:extLst>
            </p:cNvPr>
            <p:cNvSpPr/>
            <p:nvPr/>
          </p:nvSpPr>
          <p:spPr>
            <a:xfrm>
              <a:off x="542100" y="1683529"/>
              <a:ext cx="2161220" cy="2542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80717C2-3D11-DC9E-83B3-FAE58B639093}"/>
                </a:ext>
              </a:extLst>
            </p:cNvPr>
            <p:cNvSpPr/>
            <p:nvPr/>
          </p:nvSpPr>
          <p:spPr>
            <a:xfrm>
              <a:off x="542100" y="1226769"/>
              <a:ext cx="2161220" cy="456760"/>
            </a:xfrm>
            <a:custGeom>
              <a:avLst/>
              <a:gdLst>
                <a:gd name="connsiteX0" fmla="*/ 0 w 2161220"/>
                <a:gd name="connsiteY0" fmla="*/ 0 h 456760"/>
                <a:gd name="connsiteX1" fmla="*/ 2161220 w 2161220"/>
                <a:gd name="connsiteY1" fmla="*/ 0 h 456760"/>
                <a:gd name="connsiteX2" fmla="*/ 2161220 w 2161220"/>
                <a:gd name="connsiteY2" fmla="*/ 456760 h 456760"/>
                <a:gd name="connsiteX3" fmla="*/ 0 w 2161220"/>
                <a:gd name="connsiteY3" fmla="*/ 456760 h 456760"/>
                <a:gd name="connsiteX4" fmla="*/ 0 w 2161220"/>
                <a:gd name="connsiteY4" fmla="*/ 0 h 45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220" h="456760">
                  <a:moveTo>
                    <a:pt x="0" y="0"/>
                  </a:moveTo>
                  <a:lnTo>
                    <a:pt x="2161220" y="0"/>
                  </a:lnTo>
                  <a:lnTo>
                    <a:pt x="2161220" y="456760"/>
                  </a:lnTo>
                  <a:lnTo>
                    <a:pt x="0" y="456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GENERACIÓN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68C9A591-CEEC-0AA1-CC91-8DFFF6312CC9}"/>
                </a:ext>
              </a:extLst>
            </p:cNvPr>
            <p:cNvSpPr/>
            <p:nvPr/>
          </p:nvSpPr>
          <p:spPr>
            <a:xfrm>
              <a:off x="542100" y="214910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C1A77F60-3E85-A800-D791-D0C2DA5B8794}"/>
                </a:ext>
              </a:extLst>
            </p:cNvPr>
            <p:cNvSpPr/>
            <p:nvPr/>
          </p:nvSpPr>
          <p:spPr>
            <a:xfrm>
              <a:off x="693385" y="204344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100" b="0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Arbitraje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BF572D0A-8CC9-F20F-64D3-44C0C2B846BC}"/>
                </a:ext>
              </a:extLst>
            </p:cNvPr>
            <p:cNvSpPr/>
            <p:nvPr/>
          </p:nvSpPr>
          <p:spPr>
            <a:xfrm>
              <a:off x="542100" y="251919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D27654E-FC43-8484-A682-4C047563FEA2}"/>
                </a:ext>
              </a:extLst>
            </p:cNvPr>
            <p:cNvSpPr/>
            <p:nvPr/>
          </p:nvSpPr>
          <p:spPr>
            <a:xfrm>
              <a:off x="693385" y="241353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100" b="0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Suministro eléctrico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EFF4E810-7B46-FAC2-F416-AA12A6764122}"/>
                </a:ext>
              </a:extLst>
            </p:cNvPr>
            <p:cNvSpPr/>
            <p:nvPr/>
          </p:nvSpPr>
          <p:spPr>
            <a:xfrm>
              <a:off x="542100" y="288928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258D3435-BFAD-A365-8ADF-7685953EA2A9}"/>
                </a:ext>
              </a:extLst>
            </p:cNvPr>
            <p:cNvSpPr/>
            <p:nvPr/>
          </p:nvSpPr>
          <p:spPr>
            <a:xfrm>
              <a:off x="693385" y="2783623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0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Soporte a la generación convencional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4B67626-5659-B24F-757D-B8162EFA1021}"/>
                </a:ext>
              </a:extLst>
            </p:cNvPr>
            <p:cNvSpPr/>
            <p:nvPr/>
          </p:nvSpPr>
          <p:spPr>
            <a:xfrm>
              <a:off x="542100" y="325936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78E282D-3837-8F75-FCAF-B57E01D1DC0C}"/>
                </a:ext>
              </a:extLst>
            </p:cNvPr>
            <p:cNvSpPr/>
            <p:nvPr/>
          </p:nvSpPr>
          <p:spPr>
            <a:xfrm>
              <a:off x="693383" y="3306652"/>
              <a:ext cx="2009935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L" sz="1100" b="0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Soporte de servicios complementarios para renovables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E6052AE9-3F03-C24E-66E5-29FE4E53DF59}"/>
                </a:ext>
              </a:extLst>
            </p:cNvPr>
            <p:cNvSpPr/>
            <p:nvPr/>
          </p:nvSpPr>
          <p:spPr>
            <a:xfrm>
              <a:off x="2811381" y="1683529"/>
              <a:ext cx="2161220" cy="2542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E4A7C1B3-8EA5-C9D4-30B2-F8595E35E0CE}"/>
                </a:ext>
              </a:extLst>
            </p:cNvPr>
            <p:cNvSpPr/>
            <p:nvPr/>
          </p:nvSpPr>
          <p:spPr>
            <a:xfrm>
              <a:off x="2811381" y="1226769"/>
              <a:ext cx="2161220" cy="456760"/>
            </a:xfrm>
            <a:custGeom>
              <a:avLst/>
              <a:gdLst>
                <a:gd name="connsiteX0" fmla="*/ 0 w 2161220"/>
                <a:gd name="connsiteY0" fmla="*/ 0 h 456760"/>
                <a:gd name="connsiteX1" fmla="*/ 2161220 w 2161220"/>
                <a:gd name="connsiteY1" fmla="*/ 0 h 456760"/>
                <a:gd name="connsiteX2" fmla="*/ 2161220 w 2161220"/>
                <a:gd name="connsiteY2" fmla="*/ 456760 h 456760"/>
                <a:gd name="connsiteX3" fmla="*/ 0 w 2161220"/>
                <a:gd name="connsiteY3" fmla="*/ 456760 h 456760"/>
                <a:gd name="connsiteX4" fmla="*/ 0 w 2161220"/>
                <a:gd name="connsiteY4" fmla="*/ 0 h 45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220" h="456760">
                  <a:moveTo>
                    <a:pt x="0" y="0"/>
                  </a:moveTo>
                  <a:lnTo>
                    <a:pt x="2161220" y="0"/>
                  </a:lnTo>
                  <a:lnTo>
                    <a:pt x="2161220" y="456760"/>
                  </a:lnTo>
                  <a:lnTo>
                    <a:pt x="0" y="456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SERVICIOS COMPLEMENTARIOS</a:t>
              </a: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19AB2182-DAA5-7ECC-64A1-1EB0692CAE34}"/>
                </a:ext>
              </a:extLst>
            </p:cNvPr>
            <p:cNvSpPr/>
            <p:nvPr/>
          </p:nvSpPr>
          <p:spPr>
            <a:xfrm>
              <a:off x="2811381" y="214910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C6B8123-8C33-B2AE-9F8A-BE402F2282AB}"/>
                </a:ext>
              </a:extLst>
            </p:cNvPr>
            <p:cNvSpPr/>
            <p:nvPr/>
          </p:nvSpPr>
          <p:spPr>
            <a:xfrm>
              <a:off x="2962666" y="204344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Control Primaria de Frecuencia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D9CE163D-43E4-D450-0B0C-B2645BCB34C6}"/>
                </a:ext>
              </a:extLst>
            </p:cNvPr>
            <p:cNvSpPr/>
            <p:nvPr/>
          </p:nvSpPr>
          <p:spPr>
            <a:xfrm>
              <a:off x="2811381" y="251919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EBFCF668-424B-7249-5E5B-77D5DA16B11C}"/>
                </a:ext>
              </a:extLst>
            </p:cNvPr>
            <p:cNvSpPr/>
            <p:nvPr/>
          </p:nvSpPr>
          <p:spPr>
            <a:xfrm>
              <a:off x="2962666" y="241353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Control Secundario de Frecuencia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79842D2C-D8B2-93F9-CE87-6ACB50D9B6C2}"/>
                </a:ext>
              </a:extLst>
            </p:cNvPr>
            <p:cNvSpPr/>
            <p:nvPr/>
          </p:nvSpPr>
          <p:spPr>
            <a:xfrm>
              <a:off x="2811381" y="288928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D8E19631-EBEA-524C-3CE0-57AD25501D2E}"/>
                </a:ext>
              </a:extLst>
            </p:cNvPr>
            <p:cNvSpPr/>
            <p:nvPr/>
          </p:nvSpPr>
          <p:spPr>
            <a:xfrm>
              <a:off x="2962666" y="2783623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Control Terciario de Frecuencia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A57CB8F2-DDAD-35A8-12A9-0E267CB82D14}"/>
                </a:ext>
              </a:extLst>
            </p:cNvPr>
            <p:cNvSpPr/>
            <p:nvPr/>
          </p:nvSpPr>
          <p:spPr>
            <a:xfrm>
              <a:off x="2811381" y="325936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173E0E89-BE46-0AD6-302E-BE03DD9EBFEC}"/>
                </a:ext>
              </a:extLst>
            </p:cNvPr>
            <p:cNvSpPr/>
            <p:nvPr/>
          </p:nvSpPr>
          <p:spPr>
            <a:xfrm>
              <a:off x="2962666" y="315370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Estabilidad de frecuencia para redes débiles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7B6D49C8-4FF4-EB30-45DA-9A529F7C8407}"/>
                </a:ext>
              </a:extLst>
            </p:cNvPr>
            <p:cNvSpPr/>
            <p:nvPr/>
          </p:nvSpPr>
          <p:spPr>
            <a:xfrm>
              <a:off x="2811381" y="362945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D58CDCFD-7DEF-650A-982B-73DF2C2D5DB4}"/>
                </a:ext>
              </a:extLst>
            </p:cNvPr>
            <p:cNvSpPr/>
            <p:nvPr/>
          </p:nvSpPr>
          <p:spPr>
            <a:xfrm>
              <a:off x="2962666" y="352379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Black start (arranque autógeno)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096043C3-A1F6-82F9-310A-A38FD15D5E28}"/>
                </a:ext>
              </a:extLst>
            </p:cNvPr>
            <p:cNvSpPr/>
            <p:nvPr/>
          </p:nvSpPr>
          <p:spPr>
            <a:xfrm>
              <a:off x="2811381" y="399954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C0BA3D1C-BD52-B458-03D5-FAACD250892D}"/>
                </a:ext>
              </a:extLst>
            </p:cNvPr>
            <p:cNvSpPr/>
            <p:nvPr/>
          </p:nvSpPr>
          <p:spPr>
            <a:xfrm>
              <a:off x="2962666" y="3893882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Soporte Voltaje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4EB2D573-7596-8FF7-CC8E-D16F2DBFB517}"/>
                </a:ext>
              </a:extLst>
            </p:cNvPr>
            <p:cNvSpPr/>
            <p:nvPr/>
          </p:nvSpPr>
          <p:spPr>
            <a:xfrm>
              <a:off x="5080662" y="1683529"/>
              <a:ext cx="2161220" cy="2542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8CCB3CFA-F28B-00CC-908E-C38DF1953068}"/>
                </a:ext>
              </a:extLst>
            </p:cNvPr>
            <p:cNvSpPr/>
            <p:nvPr/>
          </p:nvSpPr>
          <p:spPr>
            <a:xfrm>
              <a:off x="5080662" y="1226769"/>
              <a:ext cx="2161220" cy="456760"/>
            </a:xfrm>
            <a:custGeom>
              <a:avLst/>
              <a:gdLst>
                <a:gd name="connsiteX0" fmla="*/ 0 w 2161220"/>
                <a:gd name="connsiteY0" fmla="*/ 0 h 456760"/>
                <a:gd name="connsiteX1" fmla="*/ 2161220 w 2161220"/>
                <a:gd name="connsiteY1" fmla="*/ 0 h 456760"/>
                <a:gd name="connsiteX2" fmla="*/ 2161220 w 2161220"/>
                <a:gd name="connsiteY2" fmla="*/ 456760 h 456760"/>
                <a:gd name="connsiteX3" fmla="*/ 0 w 2161220"/>
                <a:gd name="connsiteY3" fmla="*/ 456760 h 456760"/>
                <a:gd name="connsiteX4" fmla="*/ 0 w 2161220"/>
                <a:gd name="connsiteY4" fmla="*/ 0 h 45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220" h="456760">
                  <a:moveTo>
                    <a:pt x="0" y="0"/>
                  </a:moveTo>
                  <a:lnTo>
                    <a:pt x="2161220" y="0"/>
                  </a:lnTo>
                  <a:lnTo>
                    <a:pt x="2161220" y="456760"/>
                  </a:lnTo>
                  <a:lnTo>
                    <a:pt x="0" y="456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SERVICIOS DE INFRAESTRUCTURA TRANSMISION</a:t>
              </a: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6F589135-85E1-942E-E37B-ED5697867A88}"/>
                </a:ext>
              </a:extLst>
            </p:cNvPr>
            <p:cNvSpPr/>
            <p:nvPr/>
          </p:nvSpPr>
          <p:spPr>
            <a:xfrm>
              <a:off x="5080662" y="214910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D63387FE-BEF0-6824-F43B-CAF134142233}"/>
                </a:ext>
              </a:extLst>
            </p:cNvPr>
            <p:cNvSpPr/>
            <p:nvPr/>
          </p:nvSpPr>
          <p:spPr>
            <a:xfrm>
              <a:off x="5231948" y="204344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Diferir inversiones en transmisión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E9722A85-CE4B-8D4A-FC9D-B97459AE57C5}"/>
                </a:ext>
              </a:extLst>
            </p:cNvPr>
            <p:cNvSpPr/>
            <p:nvPr/>
          </p:nvSpPr>
          <p:spPr>
            <a:xfrm>
              <a:off x="5080662" y="251919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88FB338C-CE12-0E62-CC0C-BF9183991A71}"/>
                </a:ext>
              </a:extLst>
            </p:cNvPr>
            <p:cNvSpPr/>
            <p:nvPr/>
          </p:nvSpPr>
          <p:spPr>
            <a:xfrm>
              <a:off x="5231948" y="241353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Estabilidad angular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9DA09A9A-F996-AB98-B346-71E2455AEC22}"/>
                </a:ext>
              </a:extLst>
            </p:cNvPr>
            <p:cNvSpPr/>
            <p:nvPr/>
          </p:nvSpPr>
          <p:spPr>
            <a:xfrm>
              <a:off x="5080662" y="288928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6491B388-6FC2-75A6-0F1F-AD9C3225E612}"/>
                </a:ext>
              </a:extLst>
            </p:cNvPr>
            <p:cNvSpPr/>
            <p:nvPr/>
          </p:nvSpPr>
          <p:spPr>
            <a:xfrm>
              <a:off x="5231948" y="2783623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Soporte de Transmisión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22479822-C843-8D4E-5252-FA67242B4F41}"/>
                </a:ext>
              </a:extLst>
            </p:cNvPr>
            <p:cNvSpPr/>
            <p:nvPr/>
          </p:nvSpPr>
          <p:spPr>
            <a:xfrm>
              <a:off x="7349944" y="1683529"/>
              <a:ext cx="2161220" cy="2542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6" name="Forma libre: forma 55">
              <a:extLst>
                <a:ext uri="{FF2B5EF4-FFF2-40B4-BE49-F238E27FC236}">
                  <a16:creationId xmlns:a16="http://schemas.microsoft.com/office/drawing/2014/main" id="{2C1EC4FD-3E49-0FBD-748A-7E138124AB68}"/>
                </a:ext>
              </a:extLst>
            </p:cNvPr>
            <p:cNvSpPr/>
            <p:nvPr/>
          </p:nvSpPr>
          <p:spPr>
            <a:xfrm>
              <a:off x="7349944" y="1226769"/>
              <a:ext cx="2161220" cy="456760"/>
            </a:xfrm>
            <a:custGeom>
              <a:avLst/>
              <a:gdLst>
                <a:gd name="connsiteX0" fmla="*/ 0 w 2161220"/>
                <a:gd name="connsiteY0" fmla="*/ 0 h 456760"/>
                <a:gd name="connsiteX1" fmla="*/ 2161220 w 2161220"/>
                <a:gd name="connsiteY1" fmla="*/ 0 h 456760"/>
                <a:gd name="connsiteX2" fmla="*/ 2161220 w 2161220"/>
                <a:gd name="connsiteY2" fmla="*/ 456760 h 456760"/>
                <a:gd name="connsiteX3" fmla="*/ 0 w 2161220"/>
                <a:gd name="connsiteY3" fmla="*/ 456760 h 456760"/>
                <a:gd name="connsiteX4" fmla="*/ 0 w 2161220"/>
                <a:gd name="connsiteY4" fmla="*/ 0 h 45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220" h="456760">
                  <a:moveTo>
                    <a:pt x="0" y="0"/>
                  </a:moveTo>
                  <a:lnTo>
                    <a:pt x="2161220" y="0"/>
                  </a:lnTo>
                  <a:lnTo>
                    <a:pt x="2161220" y="456760"/>
                  </a:lnTo>
                  <a:lnTo>
                    <a:pt x="0" y="456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SERVICIOS INFRAESTRUCTURA DISTRIBUCIÓN </a:t>
              </a: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FFB551DF-AF8B-2FB2-CEA1-D760022C910B}"/>
                </a:ext>
              </a:extLst>
            </p:cNvPr>
            <p:cNvSpPr/>
            <p:nvPr/>
          </p:nvSpPr>
          <p:spPr>
            <a:xfrm>
              <a:off x="7349944" y="214910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8" name="Forma libre: forma 57">
              <a:extLst>
                <a:ext uri="{FF2B5EF4-FFF2-40B4-BE49-F238E27FC236}">
                  <a16:creationId xmlns:a16="http://schemas.microsoft.com/office/drawing/2014/main" id="{8E46D425-4DD4-2D84-7C6E-BA7B0778E4F7}"/>
                </a:ext>
              </a:extLst>
            </p:cNvPr>
            <p:cNvSpPr/>
            <p:nvPr/>
          </p:nvSpPr>
          <p:spPr>
            <a:xfrm>
              <a:off x="7501229" y="204344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Soporte de capacidad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8AB29944-044D-0F5B-42EE-8558925500FC}"/>
                </a:ext>
              </a:extLst>
            </p:cNvPr>
            <p:cNvSpPr/>
            <p:nvPr/>
          </p:nvSpPr>
          <p:spPr>
            <a:xfrm>
              <a:off x="7349944" y="251919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1E60C03F-8928-21D5-470D-E9FFB4C74B4A}"/>
                </a:ext>
              </a:extLst>
            </p:cNvPr>
            <p:cNvSpPr/>
            <p:nvPr/>
          </p:nvSpPr>
          <p:spPr>
            <a:xfrm>
              <a:off x="7501229" y="241353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Soporte a las contingencias de la red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7C954CB2-33EE-2F4B-7DD1-1F02D6AF467C}"/>
                </a:ext>
              </a:extLst>
            </p:cNvPr>
            <p:cNvSpPr/>
            <p:nvPr/>
          </p:nvSpPr>
          <p:spPr>
            <a:xfrm>
              <a:off x="7349944" y="288928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F9721AC4-1666-3E2A-0614-ED7D1D522A89}"/>
                </a:ext>
              </a:extLst>
            </p:cNvPr>
            <p:cNvSpPr/>
            <p:nvPr/>
          </p:nvSpPr>
          <p:spPr>
            <a:xfrm>
              <a:off x="7501229" y="2783623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Calidad de servicio en la red de distribución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D84B7853-C47D-5E77-ECC1-CE1DA65D9DD8}"/>
                </a:ext>
              </a:extLst>
            </p:cNvPr>
            <p:cNvSpPr/>
            <p:nvPr/>
          </p:nvSpPr>
          <p:spPr>
            <a:xfrm>
              <a:off x="7349944" y="325936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4" name="Forma libre: forma 63">
              <a:extLst>
                <a:ext uri="{FF2B5EF4-FFF2-40B4-BE49-F238E27FC236}">
                  <a16:creationId xmlns:a16="http://schemas.microsoft.com/office/drawing/2014/main" id="{BCE83DA6-FB08-E790-27C2-7C6AAFB595B1}"/>
                </a:ext>
              </a:extLst>
            </p:cNvPr>
            <p:cNvSpPr/>
            <p:nvPr/>
          </p:nvSpPr>
          <p:spPr>
            <a:xfrm>
              <a:off x="7501229" y="315370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Diferir inversiones en distribución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1CDB6ECB-4D02-EC6E-E66A-00092BE9B40F}"/>
                </a:ext>
              </a:extLst>
            </p:cNvPr>
            <p:cNvSpPr/>
            <p:nvPr/>
          </p:nvSpPr>
          <p:spPr>
            <a:xfrm>
              <a:off x="7349944" y="362945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3962030A-F54D-83EF-AAB5-7DEE6D99573C}"/>
                </a:ext>
              </a:extLst>
            </p:cNvPr>
            <p:cNvSpPr/>
            <p:nvPr/>
          </p:nvSpPr>
          <p:spPr>
            <a:xfrm>
              <a:off x="7501229" y="352379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Control de voltaje local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554051C8-9458-0873-A3E9-050E875BAC01}"/>
                </a:ext>
              </a:extLst>
            </p:cNvPr>
            <p:cNvSpPr/>
            <p:nvPr/>
          </p:nvSpPr>
          <p:spPr>
            <a:xfrm>
              <a:off x="7349944" y="399954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05301587-B951-FB6C-BF3B-BC871FC7357D}"/>
                </a:ext>
              </a:extLst>
            </p:cNvPr>
            <p:cNvSpPr/>
            <p:nvPr/>
          </p:nvSpPr>
          <p:spPr>
            <a:xfrm>
              <a:off x="7501229" y="3893882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Islas eléctricas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4D44E0AC-B797-BF9D-DD47-134EB187CA50}"/>
                </a:ext>
              </a:extLst>
            </p:cNvPr>
            <p:cNvSpPr/>
            <p:nvPr/>
          </p:nvSpPr>
          <p:spPr>
            <a:xfrm>
              <a:off x="7349944" y="436962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0A617CFB-6177-1BB6-B96C-44273A53953D}"/>
                </a:ext>
              </a:extLst>
            </p:cNvPr>
            <p:cNvSpPr/>
            <p:nvPr/>
          </p:nvSpPr>
          <p:spPr>
            <a:xfrm>
              <a:off x="7501229" y="426396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Limitaciones de perturbaciones en la red aguas arriba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FAF9107F-BBFE-F617-DF96-33E251D68929}"/>
                </a:ext>
              </a:extLst>
            </p:cNvPr>
            <p:cNvSpPr/>
            <p:nvPr/>
          </p:nvSpPr>
          <p:spPr>
            <a:xfrm>
              <a:off x="7349944" y="4739715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BA82787D-5E61-4536-3A4D-657311EB834E}"/>
                </a:ext>
              </a:extLst>
            </p:cNvPr>
            <p:cNvSpPr/>
            <p:nvPr/>
          </p:nvSpPr>
          <p:spPr>
            <a:xfrm>
              <a:off x="7501229" y="4713438"/>
              <a:ext cx="2009935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Compensación de potencia reactiva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7D10923D-FFCC-D0DE-2344-B7C4A003ED16}"/>
                </a:ext>
              </a:extLst>
            </p:cNvPr>
            <p:cNvSpPr/>
            <p:nvPr/>
          </p:nvSpPr>
          <p:spPr>
            <a:xfrm>
              <a:off x="9619225" y="1683529"/>
              <a:ext cx="2161220" cy="254261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FA4E0231-DF0D-7625-84D8-6E34E6D64E62}"/>
                </a:ext>
              </a:extLst>
            </p:cNvPr>
            <p:cNvSpPr/>
            <p:nvPr/>
          </p:nvSpPr>
          <p:spPr>
            <a:xfrm>
              <a:off x="9619225" y="1226769"/>
              <a:ext cx="2161220" cy="456760"/>
            </a:xfrm>
            <a:custGeom>
              <a:avLst/>
              <a:gdLst>
                <a:gd name="connsiteX0" fmla="*/ 0 w 2161220"/>
                <a:gd name="connsiteY0" fmla="*/ 0 h 456760"/>
                <a:gd name="connsiteX1" fmla="*/ 2161220 w 2161220"/>
                <a:gd name="connsiteY1" fmla="*/ 0 h 456760"/>
                <a:gd name="connsiteX2" fmla="*/ 2161220 w 2161220"/>
                <a:gd name="connsiteY2" fmla="*/ 456760 h 456760"/>
                <a:gd name="connsiteX3" fmla="*/ 0 w 2161220"/>
                <a:gd name="connsiteY3" fmla="*/ 456760 h 456760"/>
                <a:gd name="connsiteX4" fmla="*/ 0 w 2161220"/>
                <a:gd name="connsiteY4" fmla="*/ 0 h 45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1220" h="456760">
                  <a:moveTo>
                    <a:pt x="0" y="0"/>
                  </a:moveTo>
                  <a:lnTo>
                    <a:pt x="2161220" y="0"/>
                  </a:lnTo>
                  <a:lnTo>
                    <a:pt x="2161220" y="456760"/>
                  </a:lnTo>
                  <a:lnTo>
                    <a:pt x="0" y="456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b="1" i="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SERVICIOS DE GESTION DE DEMANDA</a:t>
              </a: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id="{EF00EFAC-B71A-4007-F689-FBD9982C8B6A}"/>
                </a:ext>
              </a:extLst>
            </p:cNvPr>
            <p:cNvSpPr/>
            <p:nvPr/>
          </p:nvSpPr>
          <p:spPr>
            <a:xfrm>
              <a:off x="9619225" y="214910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36B98751-E586-F2CB-893C-E76EEB9DDFD5}"/>
                </a:ext>
              </a:extLst>
            </p:cNvPr>
            <p:cNvSpPr/>
            <p:nvPr/>
          </p:nvSpPr>
          <p:spPr>
            <a:xfrm>
              <a:off x="9770510" y="204344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Aplanar peak de demanda de consumidores finales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27742766-5AC9-E4EC-C3C5-80BF02AEC717}"/>
                </a:ext>
              </a:extLst>
            </p:cNvPr>
            <p:cNvSpPr/>
            <p:nvPr/>
          </p:nvSpPr>
          <p:spPr>
            <a:xfrm>
              <a:off x="9619225" y="251919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A0AF98AD-9625-2F17-4B57-3A9EB3B15905}"/>
                </a:ext>
              </a:extLst>
            </p:cNvPr>
            <p:cNvSpPr/>
            <p:nvPr/>
          </p:nvSpPr>
          <p:spPr>
            <a:xfrm>
              <a:off x="9770510" y="241353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Gestión de costos de energía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id="{6713F8C3-5C77-F25B-9D00-AA8D5264A707}"/>
                </a:ext>
              </a:extLst>
            </p:cNvPr>
            <p:cNvSpPr/>
            <p:nvPr/>
          </p:nvSpPr>
          <p:spPr>
            <a:xfrm>
              <a:off x="9619225" y="288928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FEA72608-243E-B579-3581-B706DE5A10BD}"/>
                </a:ext>
              </a:extLst>
            </p:cNvPr>
            <p:cNvSpPr/>
            <p:nvPr/>
          </p:nvSpPr>
          <p:spPr>
            <a:xfrm>
              <a:off x="9770510" y="2783623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Requerimientos específicos en calidad de servicio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240E3904-78EB-3247-78D7-7E130F918CF9}"/>
                </a:ext>
              </a:extLst>
            </p:cNvPr>
            <p:cNvSpPr/>
            <p:nvPr/>
          </p:nvSpPr>
          <p:spPr>
            <a:xfrm>
              <a:off x="9619225" y="325936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2E84DCC-D11C-7A9D-5ED2-028B92B6F21E}"/>
                </a:ext>
              </a:extLst>
            </p:cNvPr>
            <p:cNvSpPr/>
            <p:nvPr/>
          </p:nvSpPr>
          <p:spPr>
            <a:xfrm>
              <a:off x="9770510" y="315370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Maximización de auto producción y autoconsumo eléctrico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id="{7A759D55-F327-977F-F8FC-CA65781D3202}"/>
                </a:ext>
              </a:extLst>
            </p:cNvPr>
            <p:cNvSpPr/>
            <p:nvPr/>
          </p:nvSpPr>
          <p:spPr>
            <a:xfrm>
              <a:off x="9619225" y="3629456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3E8BCD04-837F-BAE8-7C37-8CF59DECEF65}"/>
                </a:ext>
              </a:extLst>
            </p:cNvPr>
            <p:cNvSpPr/>
            <p:nvPr/>
          </p:nvSpPr>
          <p:spPr>
            <a:xfrm>
              <a:off x="9770510" y="352379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Gestión de carga 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9239E35E-6446-7BA5-F054-C50E342688D2}"/>
                </a:ext>
              </a:extLst>
            </p:cNvPr>
            <p:cNvSpPr/>
            <p:nvPr/>
          </p:nvSpPr>
          <p:spPr>
            <a:xfrm>
              <a:off x="9619225" y="399954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407BA45D-EFAF-5032-DA5A-CF3A21BCF3FD}"/>
                </a:ext>
              </a:extLst>
            </p:cNvPr>
            <p:cNvSpPr/>
            <p:nvPr/>
          </p:nvSpPr>
          <p:spPr>
            <a:xfrm>
              <a:off x="9770510" y="3893882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Continuidad para el suministro eléctrico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id="{8D8EBAC7-075A-1555-8F0E-6FA7F1BC9C16}"/>
                </a:ext>
              </a:extLst>
            </p:cNvPr>
            <p:cNvSpPr/>
            <p:nvPr/>
          </p:nvSpPr>
          <p:spPr>
            <a:xfrm>
              <a:off x="9619225" y="4369629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A7CE4E16-0AEA-4404-0D0F-3CA43F74DF2C}"/>
                </a:ext>
              </a:extLst>
            </p:cNvPr>
            <p:cNvSpPr/>
            <p:nvPr/>
          </p:nvSpPr>
          <p:spPr>
            <a:xfrm>
              <a:off x="9770510" y="4263969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Limitaciones de perturbaciones en la red aguas arriba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id="{650E4430-649D-70B1-C485-97642150E91F}"/>
                </a:ext>
              </a:extLst>
            </p:cNvPr>
            <p:cNvSpPr/>
            <p:nvPr/>
          </p:nvSpPr>
          <p:spPr>
            <a:xfrm>
              <a:off x="9619225" y="4739715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60AF924E-CEB5-B35F-445A-C6989B9BA70A}"/>
                </a:ext>
              </a:extLst>
            </p:cNvPr>
            <p:cNvSpPr/>
            <p:nvPr/>
          </p:nvSpPr>
          <p:spPr>
            <a:xfrm>
              <a:off x="9770510" y="4634056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Compensación de potencia reactiva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0F5A101C-F456-E454-5FAA-BFFC609A6593}"/>
                </a:ext>
              </a:extLst>
            </p:cNvPr>
            <p:cNvSpPr/>
            <p:nvPr/>
          </p:nvSpPr>
          <p:spPr>
            <a:xfrm>
              <a:off x="9619225" y="5109802"/>
              <a:ext cx="158767" cy="158767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CL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A89E25BB-8EEF-6568-AA08-E6B9049074A0}"/>
                </a:ext>
              </a:extLst>
            </p:cNvPr>
            <p:cNvSpPr/>
            <p:nvPr/>
          </p:nvSpPr>
          <p:spPr>
            <a:xfrm>
              <a:off x="9770510" y="5004142"/>
              <a:ext cx="2009934" cy="370086"/>
            </a:xfrm>
            <a:custGeom>
              <a:avLst/>
              <a:gdLst>
                <a:gd name="connsiteX0" fmla="*/ 0 w 2009934"/>
                <a:gd name="connsiteY0" fmla="*/ 0 h 370086"/>
                <a:gd name="connsiteX1" fmla="*/ 2009934 w 2009934"/>
                <a:gd name="connsiteY1" fmla="*/ 0 h 370086"/>
                <a:gd name="connsiteX2" fmla="*/ 2009934 w 2009934"/>
                <a:gd name="connsiteY2" fmla="*/ 370086 h 370086"/>
                <a:gd name="connsiteX3" fmla="*/ 0 w 2009934"/>
                <a:gd name="connsiteY3" fmla="*/ 370086 h 370086"/>
                <a:gd name="connsiteX4" fmla="*/ 0 w 2009934"/>
                <a:gd name="connsiteY4" fmla="*/ 0 h 37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9934" h="370086">
                  <a:moveTo>
                    <a:pt x="0" y="0"/>
                  </a:moveTo>
                  <a:lnTo>
                    <a:pt x="2009934" y="0"/>
                  </a:lnTo>
                  <a:lnTo>
                    <a:pt x="2009934" y="370086"/>
                  </a:lnTo>
                  <a:lnTo>
                    <a:pt x="0" y="370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>
              <a:defPPr lvl="0">
                <a:defRPr lang="en-US"/>
              </a:defPPr>
              <a:lvl1pPr marL="0" lvl="0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lvl="1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lvl="2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lvl="3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lvl="4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lvl="5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lvl="6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lvl="7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lvl="8" algn="l" defTabSz="457200" rtl="0" eaLnBrk="1" latinLnBrk="0" hangingPunct="1">
                <a:defRPr sz="1800" kern="1200">
                  <a:solidFill>
                    <a:schemeClr val="tx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100" kern="12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Integración de Electromovilidad</a:t>
              </a:r>
              <a:endParaRPr lang="es-CL" sz="1100" kern="12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</p:grpSp>
      <p:sp>
        <p:nvSpPr>
          <p:cNvPr id="93" name="Rectángulo 92">
            <a:extLst>
              <a:ext uri="{FF2B5EF4-FFF2-40B4-BE49-F238E27FC236}">
                <a16:creationId xmlns:a16="http://schemas.microsoft.com/office/drawing/2014/main" id="{7C02CE5F-3BBB-F9EC-21B6-E1892D066441}"/>
              </a:ext>
            </a:extLst>
          </p:cNvPr>
          <p:cNvSpPr/>
          <p:nvPr/>
        </p:nvSpPr>
        <p:spPr>
          <a:xfrm>
            <a:off x="5045995" y="4397009"/>
            <a:ext cx="149606" cy="152747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L" dirty="0">
              <a:latin typeface="Bahnschrift Condensed" panose="020B0502040204020203" pitchFamily="34" charset="0"/>
            </a:endParaRPr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437C5314-327D-9E45-BAB8-A8543D95FB59}"/>
              </a:ext>
            </a:extLst>
          </p:cNvPr>
          <p:cNvSpPr/>
          <p:nvPr/>
        </p:nvSpPr>
        <p:spPr>
          <a:xfrm>
            <a:off x="5188552" y="4295356"/>
            <a:ext cx="1893963" cy="356054"/>
          </a:xfrm>
          <a:custGeom>
            <a:avLst/>
            <a:gdLst>
              <a:gd name="connsiteX0" fmla="*/ 0 w 2009934"/>
              <a:gd name="connsiteY0" fmla="*/ 0 h 370086"/>
              <a:gd name="connsiteX1" fmla="*/ 2009934 w 2009934"/>
              <a:gd name="connsiteY1" fmla="*/ 0 h 370086"/>
              <a:gd name="connsiteX2" fmla="*/ 2009934 w 2009934"/>
              <a:gd name="connsiteY2" fmla="*/ 370086 h 370086"/>
              <a:gd name="connsiteX3" fmla="*/ 0 w 2009934"/>
              <a:gd name="connsiteY3" fmla="*/ 370086 h 370086"/>
              <a:gd name="connsiteX4" fmla="*/ 0 w 2009934"/>
              <a:gd name="connsiteY4" fmla="*/ 0 h 37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934" h="370086">
                <a:moveTo>
                  <a:pt x="0" y="0"/>
                </a:moveTo>
                <a:lnTo>
                  <a:pt x="2009934" y="0"/>
                </a:lnTo>
                <a:lnTo>
                  <a:pt x="2009934" y="370086"/>
                </a:lnTo>
                <a:lnTo>
                  <a:pt x="0" y="3700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5344" bIns="85344" numCol="1" spcCol="1270" anchor="ctr" anchorCtr="0">
            <a:noAutofit/>
          </a:bodyPr>
          <a:lstStyle>
            <a:defPPr lvl="0">
              <a:defRPr lang="en-US"/>
            </a:defPPr>
            <a:lvl1pPr marL="0" lvl="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lvl="2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lvl="3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lvl="4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lvl="5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lvl="6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lvl="7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lvl="8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1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Grid</a:t>
            </a:r>
            <a:r>
              <a:rPr lang="es-ES" sz="11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11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Booster</a:t>
            </a:r>
            <a:endParaRPr lang="es-CL" sz="11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95" name="object 7">
            <a:extLst>
              <a:ext uri="{FF2B5EF4-FFF2-40B4-BE49-F238E27FC236}">
                <a16:creationId xmlns:a16="http://schemas.microsoft.com/office/drawing/2014/main" id="{60DDFD00-A14B-A6DB-2C38-D01BCDB137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4673-A1A3-A62D-CEAC-D859A1C6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7">
            <a:extLst>
              <a:ext uri="{FF2B5EF4-FFF2-40B4-BE49-F238E27FC236}">
                <a16:creationId xmlns:a16="http://schemas.microsoft.com/office/drawing/2014/main" id="{09D82DB6-A779-BAB4-0637-E7B691FBD1E5}"/>
              </a:ext>
            </a:extLst>
          </p:cNvPr>
          <p:cNvSpPr/>
          <p:nvPr/>
        </p:nvSpPr>
        <p:spPr>
          <a:xfrm>
            <a:off x="457626" y="5895869"/>
            <a:ext cx="11048574" cy="808630"/>
          </a:xfrm>
          <a:prstGeom prst="roundRect">
            <a:avLst>
              <a:gd name="adj" fmla="val 4647"/>
            </a:avLst>
          </a:prstGeom>
          <a:solidFill>
            <a:srgbClr val="B6D6FC"/>
          </a:solidFill>
          <a:ln w="6350">
            <a:solidFill>
              <a:srgbClr val="C8C9CF"/>
            </a:solidFill>
            <a:prstDash val="solid"/>
          </a:ln>
        </p:spPr>
        <p:txBody>
          <a:bodyPr/>
          <a:lstStyle/>
          <a:p>
            <a:endParaRPr lang="es-CL"/>
          </a:p>
        </p:txBody>
      </p:sp>
      <p:sp>
        <p:nvSpPr>
          <p:cNvPr id="2" name="Shape 0">
            <a:extLst>
              <a:ext uri="{FF2B5EF4-FFF2-40B4-BE49-F238E27FC236}">
                <a16:creationId xmlns:a16="http://schemas.microsoft.com/office/drawing/2014/main" id="{F456AD07-178D-7CD8-90E4-4BAF16145F6A}"/>
              </a:ext>
            </a:extLst>
          </p:cNvPr>
          <p:cNvSpPr/>
          <p:nvPr/>
        </p:nvSpPr>
        <p:spPr>
          <a:xfrm>
            <a:off x="661574" y="615950"/>
            <a:ext cx="868837" cy="195461"/>
          </a:xfrm>
          <a:prstGeom prst="roundRect">
            <a:avLst>
              <a:gd name="adj" fmla="val 19902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DBD94FD-C4FE-9D5B-5BF3-94CE8F9F504F}"/>
              </a:ext>
            </a:extLst>
          </p:cNvPr>
          <p:cNvSpPr/>
          <p:nvPr/>
        </p:nvSpPr>
        <p:spPr>
          <a:xfrm>
            <a:off x="731025" y="650677"/>
            <a:ext cx="1339519" cy="126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13000"/>
              </a:lnSpc>
              <a:buNone/>
            </a:pPr>
            <a:r>
              <a:rPr lang="en-US" sz="7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OPERACIÓN DIARIA</a:t>
            </a:r>
            <a:endParaRPr lang="en-US" sz="7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C9A717E-A4F3-97BD-6F20-897771A325AF}"/>
              </a:ext>
            </a:extLst>
          </p:cNvPr>
          <p:cNvSpPr/>
          <p:nvPr/>
        </p:nvSpPr>
        <p:spPr>
          <a:xfrm>
            <a:off x="661574" y="843756"/>
            <a:ext cx="6786492" cy="361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2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Almacenamiento en la Operación Diaria del Sistema</a:t>
            </a:r>
            <a:endParaRPr lang="en-US" sz="225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FBC6BB57-8D6E-F29F-9260-334F4304C228}"/>
              </a:ext>
            </a:extLst>
          </p:cNvPr>
          <p:cNvSpPr/>
          <p:nvPr/>
        </p:nvSpPr>
        <p:spPr>
          <a:xfrm>
            <a:off x="593923" y="6032042"/>
            <a:ext cx="10690765" cy="466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13000"/>
              </a:lnSpc>
              <a:buNone/>
            </a:pPr>
            <a:r>
              <a:rPr lang="en-US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El perfil de despacho diario ilustra cómo los sistemas de </a:t>
            </a:r>
            <a:r>
              <a:rPr lang="en-US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almacenamiento</a:t>
            </a:r>
            <a:r>
              <a:rPr lang="en-US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s-ES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han permitido trasladar la inyección </a:t>
            </a:r>
          </a:p>
          <a:p>
            <a:pPr marL="0" indent="0" algn="ctr">
              <a:lnSpc>
                <a:spcPct val="113000"/>
              </a:lnSpc>
              <a:buNone/>
            </a:pPr>
            <a:r>
              <a:rPr lang="es-ES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de energía solar fotovoltaica a horarios nocturnos</a:t>
            </a:r>
            <a:endParaRPr lang="en-US" dirty="0"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DBB5FBCB-A697-D299-06A6-25C83F6C0424}"/>
              </a:ext>
            </a:extLst>
          </p:cNvPr>
          <p:cNvGrpSpPr/>
          <p:nvPr/>
        </p:nvGrpSpPr>
        <p:grpSpPr>
          <a:xfrm>
            <a:off x="3701923" y="5545683"/>
            <a:ext cx="4656667" cy="187960"/>
            <a:chOff x="5530025" y="7862182"/>
            <a:chExt cx="6985000" cy="281940"/>
          </a:xfrm>
        </p:grpSpPr>
        <p:pic>
          <p:nvPicPr>
            <p:cNvPr id="9" name="object 3">
              <a:extLst>
                <a:ext uri="{FF2B5EF4-FFF2-40B4-BE49-F238E27FC236}">
                  <a16:creationId xmlns:a16="http://schemas.microsoft.com/office/drawing/2014/main" id="{104241B8-6C3B-3B3F-8689-5090A95556C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0025" y="7862182"/>
              <a:ext cx="6984768" cy="281667"/>
            </a:xfrm>
            <a:prstGeom prst="rect">
              <a:avLst/>
            </a:prstGeom>
          </p:spPr>
        </p:pic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EC092C46-C4A5-39A4-6BEC-E94F2F5C61C9}"/>
                </a:ext>
              </a:extLst>
            </p:cNvPr>
            <p:cNvSpPr/>
            <p:nvPr/>
          </p:nvSpPr>
          <p:spPr>
            <a:xfrm>
              <a:off x="5547009" y="792450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60" h="187959">
                  <a:moveTo>
                    <a:pt x="187922" y="187922"/>
                  </a:moveTo>
                  <a:lnTo>
                    <a:pt x="0" y="187922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87922" y="187922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5">
              <a:extLst>
                <a:ext uri="{FF2B5EF4-FFF2-40B4-BE49-F238E27FC236}">
                  <a16:creationId xmlns:a16="http://schemas.microsoft.com/office/drawing/2014/main" id="{B00DCD84-6ECA-A250-0A0F-F3F23797E2A3}"/>
                </a:ext>
              </a:extLst>
            </p:cNvPr>
            <p:cNvSpPr/>
            <p:nvPr/>
          </p:nvSpPr>
          <p:spPr>
            <a:xfrm>
              <a:off x="6865502" y="792450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922" y="187922"/>
                  </a:moveTo>
                  <a:lnTo>
                    <a:pt x="0" y="187922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87922" y="187922"/>
                  </a:lnTo>
                  <a:close/>
                </a:path>
              </a:pathLst>
            </a:custGeom>
            <a:solidFill>
              <a:srgbClr val="7B95C8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6">
              <a:extLst>
                <a:ext uri="{FF2B5EF4-FFF2-40B4-BE49-F238E27FC236}">
                  <a16:creationId xmlns:a16="http://schemas.microsoft.com/office/drawing/2014/main" id="{040C1570-ADB2-EF70-198C-6935B26E02CC}"/>
                </a:ext>
              </a:extLst>
            </p:cNvPr>
            <p:cNvSpPr/>
            <p:nvPr/>
          </p:nvSpPr>
          <p:spPr>
            <a:xfrm>
              <a:off x="8393843" y="792450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922" y="187922"/>
                  </a:moveTo>
                  <a:lnTo>
                    <a:pt x="0" y="187922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87922" y="187922"/>
                  </a:lnTo>
                  <a:close/>
                </a:path>
              </a:pathLst>
            </a:custGeom>
            <a:solidFill>
              <a:srgbClr val="78CC8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AD35E33F-DEB0-63F4-CDDA-07D350A2129F}"/>
                </a:ext>
              </a:extLst>
            </p:cNvPr>
            <p:cNvSpPr/>
            <p:nvPr/>
          </p:nvSpPr>
          <p:spPr>
            <a:xfrm>
              <a:off x="10209972" y="792450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922" y="187922"/>
                  </a:moveTo>
                  <a:lnTo>
                    <a:pt x="0" y="187922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87922" y="187922"/>
                  </a:lnTo>
                  <a:close/>
                </a:path>
              </a:pathLst>
            </a:custGeom>
            <a:solidFill>
              <a:srgbClr val="FEEC80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C7E6E8BF-682D-BAE4-08B9-E78396327D08}"/>
                </a:ext>
              </a:extLst>
            </p:cNvPr>
            <p:cNvSpPr/>
            <p:nvPr/>
          </p:nvSpPr>
          <p:spPr>
            <a:xfrm>
              <a:off x="11150370" y="792450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922" y="187922"/>
                  </a:moveTo>
                  <a:lnTo>
                    <a:pt x="0" y="187922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87922" y="187922"/>
                  </a:lnTo>
                  <a:close/>
                </a:path>
              </a:pathLst>
            </a:custGeom>
            <a:solidFill>
              <a:srgbClr val="833C0A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21F39462-8585-5322-6D51-FA8AF394380E}"/>
                </a:ext>
              </a:extLst>
            </p:cNvPr>
            <p:cNvSpPr/>
            <p:nvPr/>
          </p:nvSpPr>
          <p:spPr>
            <a:xfrm>
              <a:off x="9415693" y="7924509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59">
                  <a:moveTo>
                    <a:pt x="187922" y="187922"/>
                  </a:moveTo>
                  <a:lnTo>
                    <a:pt x="0" y="187922"/>
                  </a:lnTo>
                  <a:lnTo>
                    <a:pt x="0" y="0"/>
                  </a:lnTo>
                  <a:lnTo>
                    <a:pt x="187922" y="0"/>
                  </a:lnTo>
                  <a:lnTo>
                    <a:pt x="187922" y="187922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70DDA554-CE5B-DFF3-D0BA-3D0384F5EC8E}"/>
              </a:ext>
            </a:extLst>
          </p:cNvPr>
          <p:cNvSpPr txBox="1"/>
          <p:nvPr/>
        </p:nvSpPr>
        <p:spPr>
          <a:xfrm>
            <a:off x="6064827" y="3487572"/>
            <a:ext cx="119520" cy="19769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7" defTabSz="609630">
              <a:lnSpc>
                <a:spcPts val="950"/>
              </a:lnSpc>
            </a:pPr>
            <a:r>
              <a:rPr sz="800" b="1" kern="0" spc="-17" dirty="0">
                <a:solidFill>
                  <a:srgbClr val="002060"/>
                </a:solidFill>
                <a:latin typeface="Arial"/>
                <a:cs typeface="Arial"/>
              </a:rPr>
              <a:t>MW</a:t>
            </a:r>
            <a:endParaRPr sz="8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17" name="object 11">
            <a:extLst>
              <a:ext uri="{FF2B5EF4-FFF2-40B4-BE49-F238E27FC236}">
                <a16:creationId xmlns:a16="http://schemas.microsoft.com/office/drawing/2014/main" id="{B5AF70CA-CC10-4EB2-B60F-D83D444754A4}"/>
              </a:ext>
            </a:extLst>
          </p:cNvPr>
          <p:cNvGrpSpPr/>
          <p:nvPr/>
        </p:nvGrpSpPr>
        <p:grpSpPr>
          <a:xfrm>
            <a:off x="6590967" y="2261019"/>
            <a:ext cx="5179060" cy="2905337"/>
            <a:chOff x="9863591" y="2935186"/>
            <a:chExt cx="7768590" cy="4358005"/>
          </a:xfrm>
        </p:grpSpPr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51D56B07-EF1B-CCC7-CFBA-D8C213191E05}"/>
                </a:ext>
              </a:extLst>
            </p:cNvPr>
            <p:cNvSpPr/>
            <p:nvPr/>
          </p:nvSpPr>
          <p:spPr>
            <a:xfrm>
              <a:off x="9863591" y="7288197"/>
              <a:ext cx="7768590" cy="0"/>
            </a:xfrm>
            <a:custGeom>
              <a:avLst/>
              <a:gdLst/>
              <a:ahLst/>
              <a:cxnLst/>
              <a:rect l="l" t="t" r="r" b="b"/>
              <a:pathLst>
                <a:path w="7768590">
                  <a:moveTo>
                    <a:pt x="0" y="0"/>
                  </a:moveTo>
                  <a:lnTo>
                    <a:pt x="7768422" y="0"/>
                  </a:lnTo>
                </a:path>
              </a:pathLst>
            </a:custGeom>
            <a:ln w="9524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5ED570AA-C43B-AA6E-541B-1E733BAD45B8}"/>
                </a:ext>
              </a:extLst>
            </p:cNvPr>
            <p:cNvSpPr/>
            <p:nvPr/>
          </p:nvSpPr>
          <p:spPr>
            <a:xfrm>
              <a:off x="9863591" y="3346325"/>
              <a:ext cx="7768590" cy="3154045"/>
            </a:xfrm>
            <a:custGeom>
              <a:avLst/>
              <a:gdLst/>
              <a:ahLst/>
              <a:cxnLst/>
              <a:rect l="l" t="t" r="r" b="b"/>
              <a:pathLst>
                <a:path w="7768590" h="3154045">
                  <a:moveTo>
                    <a:pt x="0" y="3153497"/>
                  </a:moveTo>
                  <a:lnTo>
                    <a:pt x="7768422" y="3153497"/>
                  </a:lnTo>
                </a:path>
                <a:path w="7768590" h="3154045">
                  <a:moveTo>
                    <a:pt x="0" y="2365123"/>
                  </a:moveTo>
                  <a:lnTo>
                    <a:pt x="7768422" y="2365123"/>
                  </a:lnTo>
                </a:path>
                <a:path w="7768590" h="3154045">
                  <a:moveTo>
                    <a:pt x="0" y="1576748"/>
                  </a:moveTo>
                  <a:lnTo>
                    <a:pt x="7768422" y="1576748"/>
                  </a:lnTo>
                </a:path>
                <a:path w="7768590" h="3154045">
                  <a:moveTo>
                    <a:pt x="0" y="788374"/>
                  </a:moveTo>
                  <a:lnTo>
                    <a:pt x="7768422" y="788374"/>
                  </a:lnTo>
                </a:path>
                <a:path w="7768590" h="3154045">
                  <a:moveTo>
                    <a:pt x="0" y="0"/>
                  </a:moveTo>
                  <a:lnTo>
                    <a:pt x="7768422" y="0"/>
                  </a:lnTo>
                </a:path>
              </a:pathLst>
            </a:custGeom>
            <a:ln w="9524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C8CD155D-086A-E0F9-A151-D218B61BE946}"/>
                </a:ext>
              </a:extLst>
            </p:cNvPr>
            <p:cNvSpPr/>
            <p:nvPr/>
          </p:nvSpPr>
          <p:spPr>
            <a:xfrm>
              <a:off x="10025433" y="2949474"/>
              <a:ext cx="7444740" cy="986790"/>
            </a:xfrm>
            <a:custGeom>
              <a:avLst/>
              <a:gdLst/>
              <a:ahLst/>
              <a:cxnLst/>
              <a:rect l="l" t="t" r="r" b="b"/>
              <a:pathLst>
                <a:path w="7444740" h="986789">
                  <a:moveTo>
                    <a:pt x="1294737" y="986399"/>
                  </a:moveTo>
                  <a:lnTo>
                    <a:pt x="971052" y="962221"/>
                  </a:lnTo>
                  <a:lnTo>
                    <a:pt x="647368" y="901231"/>
                  </a:lnTo>
                  <a:lnTo>
                    <a:pt x="323684" y="791050"/>
                  </a:lnTo>
                  <a:lnTo>
                    <a:pt x="0" y="642534"/>
                  </a:lnTo>
                  <a:lnTo>
                    <a:pt x="0" y="637001"/>
                  </a:lnTo>
                  <a:lnTo>
                    <a:pt x="323684" y="785489"/>
                  </a:lnTo>
                  <a:lnTo>
                    <a:pt x="647368" y="895688"/>
                  </a:lnTo>
                  <a:lnTo>
                    <a:pt x="971052" y="956704"/>
                  </a:lnTo>
                  <a:lnTo>
                    <a:pt x="1294737" y="980878"/>
                  </a:lnTo>
                  <a:lnTo>
                    <a:pt x="1618421" y="954879"/>
                  </a:lnTo>
                  <a:lnTo>
                    <a:pt x="1942105" y="818478"/>
                  </a:lnTo>
                  <a:lnTo>
                    <a:pt x="2265790" y="682744"/>
                  </a:lnTo>
                  <a:lnTo>
                    <a:pt x="2589474" y="479957"/>
                  </a:lnTo>
                  <a:lnTo>
                    <a:pt x="2913158" y="226703"/>
                  </a:lnTo>
                  <a:lnTo>
                    <a:pt x="3236842" y="94687"/>
                  </a:lnTo>
                  <a:lnTo>
                    <a:pt x="3560527" y="37301"/>
                  </a:lnTo>
                  <a:lnTo>
                    <a:pt x="3884211" y="11896"/>
                  </a:lnTo>
                  <a:lnTo>
                    <a:pt x="4207895" y="0"/>
                  </a:lnTo>
                  <a:lnTo>
                    <a:pt x="4531579" y="20472"/>
                  </a:lnTo>
                  <a:lnTo>
                    <a:pt x="4855264" y="101243"/>
                  </a:lnTo>
                  <a:lnTo>
                    <a:pt x="5178948" y="196684"/>
                  </a:lnTo>
                  <a:lnTo>
                    <a:pt x="5502633" y="305635"/>
                  </a:lnTo>
                  <a:lnTo>
                    <a:pt x="5826317" y="309999"/>
                  </a:lnTo>
                  <a:lnTo>
                    <a:pt x="6150001" y="267472"/>
                  </a:lnTo>
                  <a:lnTo>
                    <a:pt x="6473686" y="214986"/>
                  </a:lnTo>
                  <a:lnTo>
                    <a:pt x="6797370" y="217459"/>
                  </a:lnTo>
                  <a:lnTo>
                    <a:pt x="7121054" y="285971"/>
                  </a:lnTo>
                  <a:lnTo>
                    <a:pt x="7444738" y="436214"/>
                  </a:lnTo>
                  <a:lnTo>
                    <a:pt x="7444738" y="441761"/>
                  </a:lnTo>
                  <a:lnTo>
                    <a:pt x="7121054" y="291529"/>
                  </a:lnTo>
                  <a:lnTo>
                    <a:pt x="6797370" y="222993"/>
                  </a:lnTo>
                  <a:lnTo>
                    <a:pt x="6473686" y="220470"/>
                  </a:lnTo>
                  <a:lnTo>
                    <a:pt x="6150001" y="272856"/>
                  </a:lnTo>
                  <a:lnTo>
                    <a:pt x="5826317" y="315285"/>
                  </a:lnTo>
                  <a:lnTo>
                    <a:pt x="5502633" y="310789"/>
                  </a:lnTo>
                  <a:lnTo>
                    <a:pt x="5178948" y="201711"/>
                  </a:lnTo>
                  <a:lnTo>
                    <a:pt x="4855264" y="106206"/>
                  </a:lnTo>
                  <a:lnTo>
                    <a:pt x="4531579" y="25395"/>
                  </a:lnTo>
                  <a:lnTo>
                    <a:pt x="4207895" y="4908"/>
                  </a:lnTo>
                  <a:lnTo>
                    <a:pt x="3884211" y="16835"/>
                  </a:lnTo>
                  <a:lnTo>
                    <a:pt x="3560527" y="42278"/>
                  </a:lnTo>
                  <a:lnTo>
                    <a:pt x="3236842" y="99774"/>
                  </a:lnTo>
                  <a:lnTo>
                    <a:pt x="2913158" y="231929"/>
                  </a:lnTo>
                  <a:lnTo>
                    <a:pt x="2589474" y="485266"/>
                  </a:lnTo>
                  <a:lnTo>
                    <a:pt x="2265790" y="688192"/>
                  </a:lnTo>
                  <a:lnTo>
                    <a:pt x="1942105" y="823961"/>
                  </a:lnTo>
                  <a:lnTo>
                    <a:pt x="1618421" y="960350"/>
                  </a:lnTo>
                  <a:lnTo>
                    <a:pt x="1294737" y="986399"/>
                  </a:lnTo>
                  <a:close/>
                </a:path>
              </a:pathLst>
            </a:custGeom>
            <a:solidFill>
              <a:srgbClr val="833C0A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42717AEF-EF10-5189-1041-D13F1D1E3536}"/>
                </a:ext>
              </a:extLst>
            </p:cNvPr>
            <p:cNvSpPr/>
            <p:nvPr/>
          </p:nvSpPr>
          <p:spPr>
            <a:xfrm>
              <a:off x="10025433" y="2954383"/>
              <a:ext cx="7444740" cy="2458085"/>
            </a:xfrm>
            <a:custGeom>
              <a:avLst/>
              <a:gdLst/>
              <a:ahLst/>
              <a:cxnLst/>
              <a:rect l="l" t="t" r="r" b="b"/>
              <a:pathLst>
                <a:path w="7444740" h="2458085">
                  <a:moveTo>
                    <a:pt x="3884211" y="2457586"/>
                  </a:moveTo>
                  <a:lnTo>
                    <a:pt x="3560527" y="2449228"/>
                  </a:lnTo>
                  <a:lnTo>
                    <a:pt x="3236842" y="2382765"/>
                  </a:lnTo>
                  <a:lnTo>
                    <a:pt x="2913158" y="2171031"/>
                  </a:lnTo>
                  <a:lnTo>
                    <a:pt x="2589474" y="1647423"/>
                  </a:lnTo>
                  <a:lnTo>
                    <a:pt x="2265790" y="916105"/>
                  </a:lnTo>
                  <a:lnTo>
                    <a:pt x="1942105" y="823572"/>
                  </a:lnTo>
                  <a:lnTo>
                    <a:pt x="1618421" y="956529"/>
                  </a:lnTo>
                  <a:lnTo>
                    <a:pt x="1294737" y="982224"/>
                  </a:lnTo>
                  <a:lnTo>
                    <a:pt x="971052" y="957953"/>
                  </a:lnTo>
                  <a:lnTo>
                    <a:pt x="647368" y="896914"/>
                  </a:lnTo>
                  <a:lnTo>
                    <a:pt x="323684" y="786718"/>
                  </a:lnTo>
                  <a:lnTo>
                    <a:pt x="0" y="638543"/>
                  </a:lnTo>
                  <a:lnTo>
                    <a:pt x="0" y="637625"/>
                  </a:lnTo>
                  <a:lnTo>
                    <a:pt x="323684" y="786141"/>
                  </a:lnTo>
                  <a:lnTo>
                    <a:pt x="647368" y="896322"/>
                  </a:lnTo>
                  <a:lnTo>
                    <a:pt x="971052" y="957312"/>
                  </a:lnTo>
                  <a:lnTo>
                    <a:pt x="1294737" y="981490"/>
                  </a:lnTo>
                  <a:lnTo>
                    <a:pt x="1618421" y="955441"/>
                  </a:lnTo>
                  <a:lnTo>
                    <a:pt x="1942105" y="819052"/>
                  </a:lnTo>
                  <a:lnTo>
                    <a:pt x="2265790" y="683283"/>
                  </a:lnTo>
                  <a:lnTo>
                    <a:pt x="2589474" y="480357"/>
                  </a:lnTo>
                  <a:lnTo>
                    <a:pt x="2913158" y="227020"/>
                  </a:lnTo>
                  <a:lnTo>
                    <a:pt x="3236842" y="94865"/>
                  </a:lnTo>
                  <a:lnTo>
                    <a:pt x="3560527" y="37369"/>
                  </a:lnTo>
                  <a:lnTo>
                    <a:pt x="3884211" y="11927"/>
                  </a:lnTo>
                  <a:lnTo>
                    <a:pt x="4207895" y="0"/>
                  </a:lnTo>
                  <a:lnTo>
                    <a:pt x="4531579" y="20486"/>
                  </a:lnTo>
                  <a:lnTo>
                    <a:pt x="4855264" y="101297"/>
                  </a:lnTo>
                  <a:lnTo>
                    <a:pt x="5178948" y="196803"/>
                  </a:lnTo>
                  <a:lnTo>
                    <a:pt x="5502633" y="305880"/>
                  </a:lnTo>
                  <a:lnTo>
                    <a:pt x="5826317" y="310376"/>
                  </a:lnTo>
                  <a:lnTo>
                    <a:pt x="6150001" y="267947"/>
                  </a:lnTo>
                  <a:lnTo>
                    <a:pt x="6473686" y="215561"/>
                  </a:lnTo>
                  <a:lnTo>
                    <a:pt x="6797370" y="218084"/>
                  </a:lnTo>
                  <a:lnTo>
                    <a:pt x="7121054" y="286620"/>
                  </a:lnTo>
                  <a:lnTo>
                    <a:pt x="7444738" y="436852"/>
                  </a:lnTo>
                  <a:lnTo>
                    <a:pt x="7444738" y="439604"/>
                  </a:lnTo>
                  <a:lnTo>
                    <a:pt x="7121054" y="288944"/>
                  </a:lnTo>
                  <a:lnTo>
                    <a:pt x="6797370" y="220905"/>
                  </a:lnTo>
                  <a:lnTo>
                    <a:pt x="6473686" y="237882"/>
                  </a:lnTo>
                  <a:lnTo>
                    <a:pt x="6150001" y="610171"/>
                  </a:lnTo>
                  <a:lnTo>
                    <a:pt x="5826317" y="1198648"/>
                  </a:lnTo>
                  <a:lnTo>
                    <a:pt x="5502633" y="1695304"/>
                  </a:lnTo>
                  <a:lnTo>
                    <a:pt x="5178948" y="2100649"/>
                  </a:lnTo>
                  <a:lnTo>
                    <a:pt x="4855264" y="2286429"/>
                  </a:lnTo>
                  <a:lnTo>
                    <a:pt x="4531579" y="2358475"/>
                  </a:lnTo>
                  <a:lnTo>
                    <a:pt x="4207895" y="2421132"/>
                  </a:lnTo>
                  <a:lnTo>
                    <a:pt x="3884211" y="2457586"/>
                  </a:lnTo>
                  <a:close/>
                </a:path>
              </a:pathLst>
            </a:custGeom>
            <a:solidFill>
              <a:srgbClr val="FDE31D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7AFB0D48-FD7C-18C8-539C-3A8D50D1616A}"/>
                </a:ext>
              </a:extLst>
            </p:cNvPr>
            <p:cNvSpPr/>
            <p:nvPr/>
          </p:nvSpPr>
          <p:spPr>
            <a:xfrm>
              <a:off x="10025433" y="3175288"/>
              <a:ext cx="7444740" cy="2286000"/>
            </a:xfrm>
            <a:custGeom>
              <a:avLst/>
              <a:gdLst/>
              <a:ahLst/>
              <a:cxnLst/>
              <a:rect l="l" t="t" r="r" b="b"/>
              <a:pathLst>
                <a:path w="7444740" h="2286000">
                  <a:moveTo>
                    <a:pt x="3884211" y="2285430"/>
                  </a:moveTo>
                  <a:lnTo>
                    <a:pt x="3560527" y="2275666"/>
                  </a:lnTo>
                  <a:lnTo>
                    <a:pt x="3236842" y="2203006"/>
                  </a:lnTo>
                  <a:lnTo>
                    <a:pt x="2913158" y="1979986"/>
                  </a:lnTo>
                  <a:lnTo>
                    <a:pt x="2589474" y="1443025"/>
                  </a:lnTo>
                  <a:lnTo>
                    <a:pt x="2265790" y="731847"/>
                  </a:lnTo>
                  <a:lnTo>
                    <a:pt x="1942105" y="674799"/>
                  </a:lnTo>
                  <a:lnTo>
                    <a:pt x="1618421" y="787810"/>
                  </a:lnTo>
                  <a:lnTo>
                    <a:pt x="1294737" y="808682"/>
                  </a:lnTo>
                  <a:lnTo>
                    <a:pt x="971052" y="793858"/>
                  </a:lnTo>
                  <a:lnTo>
                    <a:pt x="647368" y="750655"/>
                  </a:lnTo>
                  <a:lnTo>
                    <a:pt x="323684" y="677335"/>
                  </a:lnTo>
                  <a:lnTo>
                    <a:pt x="0" y="585363"/>
                  </a:lnTo>
                  <a:lnTo>
                    <a:pt x="0" y="417637"/>
                  </a:lnTo>
                  <a:lnTo>
                    <a:pt x="323684" y="565813"/>
                  </a:lnTo>
                  <a:lnTo>
                    <a:pt x="647368" y="676008"/>
                  </a:lnTo>
                  <a:lnTo>
                    <a:pt x="971052" y="737048"/>
                  </a:lnTo>
                  <a:lnTo>
                    <a:pt x="1294737" y="761319"/>
                  </a:lnTo>
                  <a:lnTo>
                    <a:pt x="1618421" y="735624"/>
                  </a:lnTo>
                  <a:lnTo>
                    <a:pt x="1942105" y="602666"/>
                  </a:lnTo>
                  <a:lnTo>
                    <a:pt x="2265790" y="695199"/>
                  </a:lnTo>
                  <a:lnTo>
                    <a:pt x="2589474" y="1426518"/>
                  </a:lnTo>
                  <a:lnTo>
                    <a:pt x="2913158" y="1950126"/>
                  </a:lnTo>
                  <a:lnTo>
                    <a:pt x="3236842" y="2161859"/>
                  </a:lnTo>
                  <a:lnTo>
                    <a:pt x="3560527" y="2228322"/>
                  </a:lnTo>
                  <a:lnTo>
                    <a:pt x="3884211" y="2236680"/>
                  </a:lnTo>
                  <a:lnTo>
                    <a:pt x="4207895" y="2200227"/>
                  </a:lnTo>
                  <a:lnTo>
                    <a:pt x="4531579" y="2137570"/>
                  </a:lnTo>
                  <a:lnTo>
                    <a:pt x="4855264" y="2065523"/>
                  </a:lnTo>
                  <a:lnTo>
                    <a:pt x="5178948" y="1879744"/>
                  </a:lnTo>
                  <a:lnTo>
                    <a:pt x="5502633" y="1474399"/>
                  </a:lnTo>
                  <a:lnTo>
                    <a:pt x="5826317" y="977743"/>
                  </a:lnTo>
                  <a:lnTo>
                    <a:pt x="6150001" y="389266"/>
                  </a:lnTo>
                  <a:lnTo>
                    <a:pt x="6473686" y="16977"/>
                  </a:lnTo>
                  <a:lnTo>
                    <a:pt x="6797370" y="0"/>
                  </a:lnTo>
                  <a:lnTo>
                    <a:pt x="7121054" y="68038"/>
                  </a:lnTo>
                  <a:lnTo>
                    <a:pt x="7444738" y="218699"/>
                  </a:lnTo>
                  <a:lnTo>
                    <a:pt x="7444738" y="474757"/>
                  </a:lnTo>
                  <a:lnTo>
                    <a:pt x="7121054" y="390400"/>
                  </a:lnTo>
                  <a:lnTo>
                    <a:pt x="6797370" y="344784"/>
                  </a:lnTo>
                  <a:lnTo>
                    <a:pt x="6473686" y="314088"/>
                  </a:lnTo>
                  <a:lnTo>
                    <a:pt x="6150001" y="559090"/>
                  </a:lnTo>
                  <a:lnTo>
                    <a:pt x="5826317" y="1069169"/>
                  </a:lnTo>
                  <a:lnTo>
                    <a:pt x="5502633" y="1497085"/>
                  </a:lnTo>
                  <a:lnTo>
                    <a:pt x="5178948" y="1902199"/>
                  </a:lnTo>
                  <a:lnTo>
                    <a:pt x="4855264" y="2098754"/>
                  </a:lnTo>
                  <a:lnTo>
                    <a:pt x="4531579" y="2178544"/>
                  </a:lnTo>
                  <a:lnTo>
                    <a:pt x="4207895" y="2246116"/>
                  </a:lnTo>
                  <a:lnTo>
                    <a:pt x="3884211" y="2285430"/>
                  </a:lnTo>
                  <a:close/>
                </a:path>
              </a:pathLst>
            </a:custGeom>
            <a:solidFill>
              <a:srgbClr val="EC7D31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C4FC27A3-235C-ABAC-7932-1FB886EABED5}"/>
                </a:ext>
              </a:extLst>
            </p:cNvPr>
            <p:cNvSpPr/>
            <p:nvPr/>
          </p:nvSpPr>
          <p:spPr>
            <a:xfrm>
              <a:off x="10025433" y="3489376"/>
              <a:ext cx="7444740" cy="2366645"/>
            </a:xfrm>
            <a:custGeom>
              <a:avLst/>
              <a:gdLst/>
              <a:ahLst/>
              <a:cxnLst/>
              <a:rect l="l" t="t" r="r" b="b"/>
              <a:pathLst>
                <a:path w="7444740" h="2366645">
                  <a:moveTo>
                    <a:pt x="4207895" y="2366444"/>
                  </a:moveTo>
                  <a:lnTo>
                    <a:pt x="3884211" y="2353149"/>
                  </a:lnTo>
                  <a:lnTo>
                    <a:pt x="3560527" y="2319048"/>
                  </a:lnTo>
                  <a:lnTo>
                    <a:pt x="3236842" y="2249467"/>
                  </a:lnTo>
                  <a:lnTo>
                    <a:pt x="2913158" y="2050871"/>
                  </a:lnTo>
                  <a:lnTo>
                    <a:pt x="2589474" y="1581996"/>
                  </a:lnTo>
                  <a:lnTo>
                    <a:pt x="2265790" y="951766"/>
                  </a:lnTo>
                  <a:lnTo>
                    <a:pt x="1942105" y="911220"/>
                  </a:lnTo>
                  <a:lnTo>
                    <a:pt x="1618421" y="1024227"/>
                  </a:lnTo>
                  <a:lnTo>
                    <a:pt x="1294737" y="1047372"/>
                  </a:lnTo>
                  <a:lnTo>
                    <a:pt x="971052" y="1038070"/>
                  </a:lnTo>
                  <a:lnTo>
                    <a:pt x="647368" y="1001201"/>
                  </a:lnTo>
                  <a:lnTo>
                    <a:pt x="323684" y="937346"/>
                  </a:lnTo>
                  <a:lnTo>
                    <a:pt x="0" y="853726"/>
                  </a:lnTo>
                  <a:lnTo>
                    <a:pt x="0" y="271275"/>
                  </a:lnTo>
                  <a:lnTo>
                    <a:pt x="323684" y="363247"/>
                  </a:lnTo>
                  <a:lnTo>
                    <a:pt x="647368" y="436567"/>
                  </a:lnTo>
                  <a:lnTo>
                    <a:pt x="971052" y="479770"/>
                  </a:lnTo>
                  <a:lnTo>
                    <a:pt x="1294737" y="494594"/>
                  </a:lnTo>
                  <a:lnTo>
                    <a:pt x="1618421" y="473722"/>
                  </a:lnTo>
                  <a:lnTo>
                    <a:pt x="1942105" y="360711"/>
                  </a:lnTo>
                  <a:lnTo>
                    <a:pt x="2265790" y="417759"/>
                  </a:lnTo>
                  <a:lnTo>
                    <a:pt x="2589474" y="1128937"/>
                  </a:lnTo>
                  <a:lnTo>
                    <a:pt x="2913158" y="1665898"/>
                  </a:lnTo>
                  <a:lnTo>
                    <a:pt x="3236842" y="1888918"/>
                  </a:lnTo>
                  <a:lnTo>
                    <a:pt x="3560527" y="1961578"/>
                  </a:lnTo>
                  <a:lnTo>
                    <a:pt x="3884211" y="1971342"/>
                  </a:lnTo>
                  <a:lnTo>
                    <a:pt x="4207895" y="1932028"/>
                  </a:lnTo>
                  <a:lnTo>
                    <a:pt x="4531579" y="1864456"/>
                  </a:lnTo>
                  <a:lnTo>
                    <a:pt x="4855264" y="1784666"/>
                  </a:lnTo>
                  <a:lnTo>
                    <a:pt x="5178948" y="1588111"/>
                  </a:lnTo>
                  <a:lnTo>
                    <a:pt x="5502633" y="1182997"/>
                  </a:lnTo>
                  <a:lnTo>
                    <a:pt x="5826317" y="755081"/>
                  </a:lnTo>
                  <a:lnTo>
                    <a:pt x="6150001" y="245002"/>
                  </a:lnTo>
                  <a:lnTo>
                    <a:pt x="6473686" y="0"/>
                  </a:lnTo>
                  <a:lnTo>
                    <a:pt x="6797370" y="30696"/>
                  </a:lnTo>
                  <a:lnTo>
                    <a:pt x="7121054" y="76312"/>
                  </a:lnTo>
                  <a:lnTo>
                    <a:pt x="7444738" y="160669"/>
                  </a:lnTo>
                  <a:lnTo>
                    <a:pt x="7444738" y="758563"/>
                  </a:lnTo>
                  <a:lnTo>
                    <a:pt x="7121054" y="700032"/>
                  </a:lnTo>
                  <a:lnTo>
                    <a:pt x="6797370" y="698074"/>
                  </a:lnTo>
                  <a:lnTo>
                    <a:pt x="6473686" y="739734"/>
                  </a:lnTo>
                  <a:lnTo>
                    <a:pt x="6150001" y="990244"/>
                  </a:lnTo>
                  <a:lnTo>
                    <a:pt x="5826317" y="1414314"/>
                  </a:lnTo>
                  <a:lnTo>
                    <a:pt x="5502633" y="1814430"/>
                  </a:lnTo>
                  <a:lnTo>
                    <a:pt x="5178948" y="2167892"/>
                  </a:lnTo>
                  <a:lnTo>
                    <a:pt x="4855264" y="2333103"/>
                  </a:lnTo>
                  <a:lnTo>
                    <a:pt x="4531579" y="2362268"/>
                  </a:lnTo>
                  <a:lnTo>
                    <a:pt x="4207895" y="2366444"/>
                  </a:lnTo>
                  <a:close/>
                </a:path>
              </a:pathLst>
            </a:custGeom>
            <a:solidFill>
              <a:srgbClr val="00B04F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EC41588-556D-F6B1-33FF-E2887F05B1D7}"/>
                </a:ext>
              </a:extLst>
            </p:cNvPr>
            <p:cNvSpPr/>
            <p:nvPr/>
          </p:nvSpPr>
          <p:spPr>
            <a:xfrm>
              <a:off x="10025433" y="4187451"/>
              <a:ext cx="7444740" cy="2306320"/>
            </a:xfrm>
            <a:custGeom>
              <a:avLst/>
              <a:gdLst/>
              <a:ahLst/>
              <a:cxnLst/>
              <a:rect l="l" t="t" r="r" b="b"/>
              <a:pathLst>
                <a:path w="7444740" h="2306320">
                  <a:moveTo>
                    <a:pt x="4207895" y="2305942"/>
                  </a:moveTo>
                  <a:lnTo>
                    <a:pt x="3884211" y="2301125"/>
                  </a:lnTo>
                  <a:lnTo>
                    <a:pt x="3560527" y="2287838"/>
                  </a:lnTo>
                  <a:lnTo>
                    <a:pt x="3236842" y="2257051"/>
                  </a:lnTo>
                  <a:lnTo>
                    <a:pt x="2913158" y="2138064"/>
                  </a:lnTo>
                  <a:lnTo>
                    <a:pt x="2589474" y="1773897"/>
                  </a:lnTo>
                  <a:lnTo>
                    <a:pt x="2265790" y="1338937"/>
                  </a:lnTo>
                  <a:lnTo>
                    <a:pt x="1942105" y="1279642"/>
                  </a:lnTo>
                  <a:lnTo>
                    <a:pt x="1618421" y="1329667"/>
                  </a:lnTo>
                  <a:lnTo>
                    <a:pt x="1294737" y="1340896"/>
                  </a:lnTo>
                  <a:lnTo>
                    <a:pt x="971052" y="1342023"/>
                  </a:lnTo>
                  <a:lnTo>
                    <a:pt x="647368" y="1336512"/>
                  </a:lnTo>
                  <a:lnTo>
                    <a:pt x="323684" y="1324388"/>
                  </a:lnTo>
                  <a:lnTo>
                    <a:pt x="0" y="1295224"/>
                  </a:lnTo>
                  <a:lnTo>
                    <a:pt x="0" y="155651"/>
                  </a:lnTo>
                  <a:lnTo>
                    <a:pt x="323684" y="239272"/>
                  </a:lnTo>
                  <a:lnTo>
                    <a:pt x="647368" y="303127"/>
                  </a:lnTo>
                  <a:lnTo>
                    <a:pt x="971052" y="339996"/>
                  </a:lnTo>
                  <a:lnTo>
                    <a:pt x="1294737" y="349297"/>
                  </a:lnTo>
                  <a:lnTo>
                    <a:pt x="1618421" y="326152"/>
                  </a:lnTo>
                  <a:lnTo>
                    <a:pt x="1942105" y="213145"/>
                  </a:lnTo>
                  <a:lnTo>
                    <a:pt x="2265790" y="253691"/>
                  </a:lnTo>
                  <a:lnTo>
                    <a:pt x="2589474" y="883921"/>
                  </a:lnTo>
                  <a:lnTo>
                    <a:pt x="2913158" y="1352796"/>
                  </a:lnTo>
                  <a:lnTo>
                    <a:pt x="3236842" y="1551392"/>
                  </a:lnTo>
                  <a:lnTo>
                    <a:pt x="3560527" y="1620973"/>
                  </a:lnTo>
                  <a:lnTo>
                    <a:pt x="3884211" y="1655074"/>
                  </a:lnTo>
                  <a:lnTo>
                    <a:pt x="4207895" y="1668369"/>
                  </a:lnTo>
                  <a:lnTo>
                    <a:pt x="4531579" y="1664193"/>
                  </a:lnTo>
                  <a:lnTo>
                    <a:pt x="4855264" y="1635028"/>
                  </a:lnTo>
                  <a:lnTo>
                    <a:pt x="5178948" y="1469818"/>
                  </a:lnTo>
                  <a:lnTo>
                    <a:pt x="5502633" y="1116355"/>
                  </a:lnTo>
                  <a:lnTo>
                    <a:pt x="5826317" y="716239"/>
                  </a:lnTo>
                  <a:lnTo>
                    <a:pt x="6150001" y="292169"/>
                  </a:lnTo>
                  <a:lnTo>
                    <a:pt x="6473686" y="41660"/>
                  </a:lnTo>
                  <a:lnTo>
                    <a:pt x="6797370" y="0"/>
                  </a:lnTo>
                  <a:lnTo>
                    <a:pt x="7121054" y="1957"/>
                  </a:lnTo>
                  <a:lnTo>
                    <a:pt x="7444738" y="60488"/>
                  </a:lnTo>
                  <a:lnTo>
                    <a:pt x="7444738" y="1249205"/>
                  </a:lnTo>
                  <a:lnTo>
                    <a:pt x="7121054" y="1230156"/>
                  </a:lnTo>
                  <a:lnTo>
                    <a:pt x="6797370" y="1230673"/>
                  </a:lnTo>
                  <a:lnTo>
                    <a:pt x="6473686" y="1252251"/>
                  </a:lnTo>
                  <a:lnTo>
                    <a:pt x="6150001" y="1398533"/>
                  </a:lnTo>
                  <a:lnTo>
                    <a:pt x="5826317" y="1658576"/>
                  </a:lnTo>
                  <a:lnTo>
                    <a:pt x="5502633" y="1931982"/>
                  </a:lnTo>
                  <a:lnTo>
                    <a:pt x="5178948" y="2157804"/>
                  </a:lnTo>
                  <a:lnTo>
                    <a:pt x="4855264" y="2278902"/>
                  </a:lnTo>
                  <a:lnTo>
                    <a:pt x="4531579" y="2303470"/>
                  </a:lnTo>
                  <a:lnTo>
                    <a:pt x="4207895" y="2305942"/>
                  </a:lnTo>
                  <a:close/>
                </a:path>
              </a:pathLst>
            </a:custGeom>
            <a:solidFill>
              <a:srgbClr val="2F5CAB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01A8F6CF-EB78-F0D6-7811-7F7C3BE61383}"/>
                </a:ext>
              </a:extLst>
            </p:cNvPr>
            <p:cNvSpPr/>
            <p:nvPr/>
          </p:nvSpPr>
          <p:spPr>
            <a:xfrm>
              <a:off x="10025433" y="5417608"/>
              <a:ext cx="7444740" cy="1870710"/>
            </a:xfrm>
            <a:custGeom>
              <a:avLst/>
              <a:gdLst/>
              <a:ahLst/>
              <a:cxnLst/>
              <a:rect l="l" t="t" r="r" b="b"/>
              <a:pathLst>
                <a:path w="7444740" h="1870709">
                  <a:moveTo>
                    <a:pt x="7444738" y="1870589"/>
                  </a:moveTo>
                  <a:lnTo>
                    <a:pt x="0" y="1870589"/>
                  </a:lnTo>
                  <a:lnTo>
                    <a:pt x="0" y="65067"/>
                  </a:lnTo>
                  <a:lnTo>
                    <a:pt x="323684" y="94231"/>
                  </a:lnTo>
                  <a:lnTo>
                    <a:pt x="647368" y="106356"/>
                  </a:lnTo>
                  <a:lnTo>
                    <a:pt x="971052" y="111867"/>
                  </a:lnTo>
                  <a:lnTo>
                    <a:pt x="1294737" y="110739"/>
                  </a:lnTo>
                  <a:lnTo>
                    <a:pt x="1618421" y="99510"/>
                  </a:lnTo>
                  <a:lnTo>
                    <a:pt x="1942105" y="49485"/>
                  </a:lnTo>
                  <a:lnTo>
                    <a:pt x="2265790" y="108780"/>
                  </a:lnTo>
                  <a:lnTo>
                    <a:pt x="2589474" y="543740"/>
                  </a:lnTo>
                  <a:lnTo>
                    <a:pt x="2913158" y="907907"/>
                  </a:lnTo>
                  <a:lnTo>
                    <a:pt x="3236842" y="1026894"/>
                  </a:lnTo>
                  <a:lnTo>
                    <a:pt x="3560527" y="1057681"/>
                  </a:lnTo>
                  <a:lnTo>
                    <a:pt x="3884211" y="1070968"/>
                  </a:lnTo>
                  <a:lnTo>
                    <a:pt x="4207895" y="1075785"/>
                  </a:lnTo>
                  <a:lnTo>
                    <a:pt x="4531579" y="1073313"/>
                  </a:lnTo>
                  <a:lnTo>
                    <a:pt x="4855264" y="1048745"/>
                  </a:lnTo>
                  <a:lnTo>
                    <a:pt x="5178948" y="927647"/>
                  </a:lnTo>
                  <a:lnTo>
                    <a:pt x="5502633" y="701826"/>
                  </a:lnTo>
                  <a:lnTo>
                    <a:pt x="5826317" y="428419"/>
                  </a:lnTo>
                  <a:lnTo>
                    <a:pt x="6150001" y="168376"/>
                  </a:lnTo>
                  <a:lnTo>
                    <a:pt x="6473686" y="22094"/>
                  </a:lnTo>
                  <a:lnTo>
                    <a:pt x="6797370" y="516"/>
                  </a:lnTo>
                  <a:lnTo>
                    <a:pt x="7121054" y="0"/>
                  </a:lnTo>
                  <a:lnTo>
                    <a:pt x="7444738" y="19048"/>
                  </a:lnTo>
                  <a:lnTo>
                    <a:pt x="7444738" y="1870589"/>
                  </a:lnTo>
                  <a:close/>
                </a:path>
              </a:pathLst>
            </a:custGeom>
            <a:solidFill>
              <a:srgbClr val="404040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F8005BBC-D824-315F-F35D-D27C5576861A}"/>
                </a:ext>
              </a:extLst>
            </p:cNvPr>
            <p:cNvSpPr/>
            <p:nvPr/>
          </p:nvSpPr>
          <p:spPr>
            <a:xfrm>
              <a:off x="10025433" y="2949474"/>
              <a:ext cx="7440295" cy="981075"/>
            </a:xfrm>
            <a:custGeom>
              <a:avLst/>
              <a:gdLst/>
              <a:ahLst/>
              <a:cxnLst/>
              <a:rect l="l" t="t" r="r" b="b"/>
              <a:pathLst>
                <a:path w="7440294" h="981075">
                  <a:moveTo>
                    <a:pt x="0" y="637001"/>
                  </a:moveTo>
                  <a:lnTo>
                    <a:pt x="323684" y="785489"/>
                  </a:lnTo>
                  <a:lnTo>
                    <a:pt x="647368" y="895688"/>
                  </a:lnTo>
                  <a:lnTo>
                    <a:pt x="971052" y="956704"/>
                  </a:lnTo>
                  <a:lnTo>
                    <a:pt x="1294737" y="980878"/>
                  </a:lnTo>
                  <a:lnTo>
                    <a:pt x="1618421" y="954879"/>
                  </a:lnTo>
                  <a:lnTo>
                    <a:pt x="1942105" y="818478"/>
                  </a:lnTo>
                  <a:lnTo>
                    <a:pt x="2265790" y="682744"/>
                  </a:lnTo>
                  <a:lnTo>
                    <a:pt x="2589474" y="479957"/>
                  </a:lnTo>
                  <a:lnTo>
                    <a:pt x="2913158" y="226703"/>
                  </a:lnTo>
                  <a:lnTo>
                    <a:pt x="3236842" y="94687"/>
                  </a:lnTo>
                  <a:lnTo>
                    <a:pt x="3560527" y="37301"/>
                  </a:lnTo>
                  <a:lnTo>
                    <a:pt x="3884211" y="11896"/>
                  </a:lnTo>
                  <a:lnTo>
                    <a:pt x="4207895" y="0"/>
                  </a:lnTo>
                  <a:lnTo>
                    <a:pt x="4531579" y="20472"/>
                  </a:lnTo>
                  <a:lnTo>
                    <a:pt x="4855264" y="101243"/>
                  </a:lnTo>
                  <a:lnTo>
                    <a:pt x="5178948" y="196684"/>
                  </a:lnTo>
                  <a:lnTo>
                    <a:pt x="5502633" y="305635"/>
                  </a:lnTo>
                  <a:lnTo>
                    <a:pt x="5826317" y="309999"/>
                  </a:lnTo>
                  <a:lnTo>
                    <a:pt x="6150001" y="267472"/>
                  </a:lnTo>
                  <a:lnTo>
                    <a:pt x="6473686" y="214986"/>
                  </a:lnTo>
                  <a:lnTo>
                    <a:pt x="6797370" y="217459"/>
                  </a:lnTo>
                  <a:lnTo>
                    <a:pt x="7121054" y="285971"/>
                  </a:lnTo>
                  <a:lnTo>
                    <a:pt x="7439977" y="434004"/>
                  </a:lnTo>
                </a:path>
              </a:pathLst>
            </a:custGeom>
            <a:ln w="28574">
              <a:solidFill>
                <a:srgbClr val="833C0A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8CE6DB2C-C6FA-0F14-5E37-74E483E30DE6}"/>
                </a:ext>
              </a:extLst>
            </p:cNvPr>
            <p:cNvSpPr/>
            <p:nvPr/>
          </p:nvSpPr>
          <p:spPr>
            <a:xfrm>
              <a:off x="10025433" y="2954383"/>
              <a:ext cx="7440295" cy="981710"/>
            </a:xfrm>
            <a:custGeom>
              <a:avLst/>
              <a:gdLst/>
              <a:ahLst/>
              <a:cxnLst/>
              <a:rect l="l" t="t" r="r" b="b"/>
              <a:pathLst>
                <a:path w="7440294" h="981710">
                  <a:moveTo>
                    <a:pt x="0" y="637625"/>
                  </a:moveTo>
                  <a:lnTo>
                    <a:pt x="323684" y="786141"/>
                  </a:lnTo>
                  <a:lnTo>
                    <a:pt x="647368" y="896322"/>
                  </a:lnTo>
                  <a:lnTo>
                    <a:pt x="971052" y="957312"/>
                  </a:lnTo>
                  <a:lnTo>
                    <a:pt x="1294737" y="981490"/>
                  </a:lnTo>
                  <a:lnTo>
                    <a:pt x="1618421" y="955441"/>
                  </a:lnTo>
                  <a:lnTo>
                    <a:pt x="1942105" y="819052"/>
                  </a:lnTo>
                  <a:lnTo>
                    <a:pt x="2265790" y="683283"/>
                  </a:lnTo>
                  <a:lnTo>
                    <a:pt x="2589474" y="480357"/>
                  </a:lnTo>
                  <a:lnTo>
                    <a:pt x="2913158" y="227020"/>
                  </a:lnTo>
                  <a:lnTo>
                    <a:pt x="3236842" y="94865"/>
                  </a:lnTo>
                  <a:lnTo>
                    <a:pt x="3560527" y="37369"/>
                  </a:lnTo>
                  <a:lnTo>
                    <a:pt x="3884211" y="11927"/>
                  </a:lnTo>
                  <a:lnTo>
                    <a:pt x="4207895" y="0"/>
                  </a:lnTo>
                  <a:lnTo>
                    <a:pt x="4531579" y="20486"/>
                  </a:lnTo>
                  <a:lnTo>
                    <a:pt x="4855264" y="101297"/>
                  </a:lnTo>
                  <a:lnTo>
                    <a:pt x="5178948" y="196803"/>
                  </a:lnTo>
                  <a:lnTo>
                    <a:pt x="5502633" y="305880"/>
                  </a:lnTo>
                  <a:lnTo>
                    <a:pt x="5826317" y="310376"/>
                  </a:lnTo>
                  <a:lnTo>
                    <a:pt x="6150001" y="267947"/>
                  </a:lnTo>
                  <a:lnTo>
                    <a:pt x="6473686" y="215561"/>
                  </a:lnTo>
                  <a:lnTo>
                    <a:pt x="6797370" y="218084"/>
                  </a:lnTo>
                  <a:lnTo>
                    <a:pt x="7121054" y="286620"/>
                  </a:lnTo>
                  <a:lnTo>
                    <a:pt x="7439977" y="434642"/>
                  </a:lnTo>
                </a:path>
              </a:pathLst>
            </a:custGeom>
            <a:ln w="28574">
              <a:solidFill>
                <a:srgbClr val="FDE31D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A9C0A453-6F5D-959D-2819-4416582D1D92}"/>
                </a:ext>
              </a:extLst>
            </p:cNvPr>
            <p:cNvSpPr/>
            <p:nvPr/>
          </p:nvSpPr>
          <p:spPr>
            <a:xfrm>
              <a:off x="10025433" y="3175288"/>
              <a:ext cx="7440295" cy="2237105"/>
            </a:xfrm>
            <a:custGeom>
              <a:avLst/>
              <a:gdLst/>
              <a:ahLst/>
              <a:cxnLst/>
              <a:rect l="l" t="t" r="r" b="b"/>
              <a:pathLst>
                <a:path w="7440294" h="2237104">
                  <a:moveTo>
                    <a:pt x="0" y="417637"/>
                  </a:moveTo>
                  <a:lnTo>
                    <a:pt x="323684" y="565813"/>
                  </a:lnTo>
                  <a:lnTo>
                    <a:pt x="647368" y="676008"/>
                  </a:lnTo>
                  <a:lnTo>
                    <a:pt x="971052" y="737048"/>
                  </a:lnTo>
                  <a:lnTo>
                    <a:pt x="1294737" y="761319"/>
                  </a:lnTo>
                  <a:lnTo>
                    <a:pt x="1618421" y="735624"/>
                  </a:lnTo>
                  <a:lnTo>
                    <a:pt x="1942105" y="602666"/>
                  </a:lnTo>
                  <a:lnTo>
                    <a:pt x="2265790" y="695199"/>
                  </a:lnTo>
                  <a:lnTo>
                    <a:pt x="2589474" y="1426518"/>
                  </a:lnTo>
                  <a:lnTo>
                    <a:pt x="2913158" y="1950126"/>
                  </a:lnTo>
                  <a:lnTo>
                    <a:pt x="3236842" y="2161859"/>
                  </a:lnTo>
                  <a:lnTo>
                    <a:pt x="3560527" y="2228322"/>
                  </a:lnTo>
                  <a:lnTo>
                    <a:pt x="3884211" y="2236680"/>
                  </a:lnTo>
                  <a:lnTo>
                    <a:pt x="4207895" y="2200227"/>
                  </a:lnTo>
                  <a:lnTo>
                    <a:pt x="4531579" y="2137570"/>
                  </a:lnTo>
                  <a:lnTo>
                    <a:pt x="4855264" y="2065523"/>
                  </a:lnTo>
                  <a:lnTo>
                    <a:pt x="5178948" y="1879744"/>
                  </a:lnTo>
                  <a:lnTo>
                    <a:pt x="5502633" y="1474399"/>
                  </a:lnTo>
                  <a:lnTo>
                    <a:pt x="5826317" y="977743"/>
                  </a:lnTo>
                  <a:lnTo>
                    <a:pt x="6150001" y="389266"/>
                  </a:lnTo>
                  <a:lnTo>
                    <a:pt x="6473686" y="16977"/>
                  </a:lnTo>
                  <a:lnTo>
                    <a:pt x="6797370" y="0"/>
                  </a:lnTo>
                  <a:lnTo>
                    <a:pt x="7121054" y="68038"/>
                  </a:lnTo>
                  <a:lnTo>
                    <a:pt x="7439977" y="216483"/>
                  </a:lnTo>
                </a:path>
              </a:pathLst>
            </a:custGeom>
            <a:ln w="28574">
              <a:solidFill>
                <a:srgbClr val="EC7D31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DFD095D7-7012-D31A-31DF-8547C03FD3E3}"/>
                </a:ext>
              </a:extLst>
            </p:cNvPr>
            <p:cNvSpPr/>
            <p:nvPr/>
          </p:nvSpPr>
          <p:spPr>
            <a:xfrm>
              <a:off x="10025433" y="3489376"/>
              <a:ext cx="7440295" cy="1971675"/>
            </a:xfrm>
            <a:custGeom>
              <a:avLst/>
              <a:gdLst/>
              <a:ahLst/>
              <a:cxnLst/>
              <a:rect l="l" t="t" r="r" b="b"/>
              <a:pathLst>
                <a:path w="7440294" h="1971675">
                  <a:moveTo>
                    <a:pt x="0" y="271275"/>
                  </a:moveTo>
                  <a:lnTo>
                    <a:pt x="323684" y="363247"/>
                  </a:lnTo>
                  <a:lnTo>
                    <a:pt x="647368" y="436567"/>
                  </a:lnTo>
                  <a:lnTo>
                    <a:pt x="971052" y="479770"/>
                  </a:lnTo>
                  <a:lnTo>
                    <a:pt x="1294737" y="494594"/>
                  </a:lnTo>
                  <a:lnTo>
                    <a:pt x="1618421" y="473722"/>
                  </a:lnTo>
                  <a:lnTo>
                    <a:pt x="1942105" y="360711"/>
                  </a:lnTo>
                  <a:lnTo>
                    <a:pt x="2265790" y="417759"/>
                  </a:lnTo>
                  <a:lnTo>
                    <a:pt x="2589474" y="1128937"/>
                  </a:lnTo>
                  <a:lnTo>
                    <a:pt x="2913158" y="1665898"/>
                  </a:lnTo>
                  <a:lnTo>
                    <a:pt x="3236842" y="1888918"/>
                  </a:lnTo>
                  <a:lnTo>
                    <a:pt x="3560527" y="1961578"/>
                  </a:lnTo>
                  <a:lnTo>
                    <a:pt x="3884211" y="1971342"/>
                  </a:lnTo>
                  <a:lnTo>
                    <a:pt x="4207895" y="1932028"/>
                  </a:lnTo>
                  <a:lnTo>
                    <a:pt x="4531579" y="1864456"/>
                  </a:lnTo>
                  <a:lnTo>
                    <a:pt x="4855264" y="1784666"/>
                  </a:lnTo>
                  <a:lnTo>
                    <a:pt x="5178948" y="1588111"/>
                  </a:lnTo>
                  <a:lnTo>
                    <a:pt x="5502633" y="1182997"/>
                  </a:lnTo>
                  <a:lnTo>
                    <a:pt x="5826317" y="755081"/>
                  </a:lnTo>
                  <a:lnTo>
                    <a:pt x="6150001" y="245002"/>
                  </a:lnTo>
                  <a:lnTo>
                    <a:pt x="6473686" y="0"/>
                  </a:lnTo>
                  <a:lnTo>
                    <a:pt x="6797370" y="30696"/>
                  </a:lnTo>
                  <a:lnTo>
                    <a:pt x="7121054" y="76312"/>
                  </a:lnTo>
                  <a:lnTo>
                    <a:pt x="7439977" y="159428"/>
                  </a:lnTo>
                </a:path>
              </a:pathLst>
            </a:custGeom>
            <a:ln w="28574">
              <a:solidFill>
                <a:srgbClr val="00B04F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3DCB4F14-AF3D-A01A-12FC-5BA2022EE978}"/>
                </a:ext>
              </a:extLst>
            </p:cNvPr>
            <p:cNvSpPr/>
            <p:nvPr/>
          </p:nvSpPr>
          <p:spPr>
            <a:xfrm>
              <a:off x="10025433" y="4187451"/>
              <a:ext cx="7440295" cy="1668780"/>
            </a:xfrm>
            <a:custGeom>
              <a:avLst/>
              <a:gdLst/>
              <a:ahLst/>
              <a:cxnLst/>
              <a:rect l="l" t="t" r="r" b="b"/>
              <a:pathLst>
                <a:path w="7440294" h="1668779">
                  <a:moveTo>
                    <a:pt x="0" y="155651"/>
                  </a:moveTo>
                  <a:lnTo>
                    <a:pt x="323684" y="239272"/>
                  </a:lnTo>
                  <a:lnTo>
                    <a:pt x="647368" y="303127"/>
                  </a:lnTo>
                  <a:lnTo>
                    <a:pt x="971052" y="339996"/>
                  </a:lnTo>
                  <a:lnTo>
                    <a:pt x="1294737" y="349297"/>
                  </a:lnTo>
                  <a:lnTo>
                    <a:pt x="1618421" y="326152"/>
                  </a:lnTo>
                  <a:lnTo>
                    <a:pt x="1942105" y="213145"/>
                  </a:lnTo>
                  <a:lnTo>
                    <a:pt x="2265790" y="253691"/>
                  </a:lnTo>
                  <a:lnTo>
                    <a:pt x="2589474" y="883921"/>
                  </a:lnTo>
                  <a:lnTo>
                    <a:pt x="2913158" y="1352796"/>
                  </a:lnTo>
                  <a:lnTo>
                    <a:pt x="3236842" y="1551392"/>
                  </a:lnTo>
                  <a:lnTo>
                    <a:pt x="3560527" y="1620973"/>
                  </a:lnTo>
                  <a:lnTo>
                    <a:pt x="3884211" y="1655074"/>
                  </a:lnTo>
                  <a:lnTo>
                    <a:pt x="4207895" y="1668369"/>
                  </a:lnTo>
                  <a:lnTo>
                    <a:pt x="4531579" y="1664193"/>
                  </a:lnTo>
                  <a:lnTo>
                    <a:pt x="4855264" y="1635028"/>
                  </a:lnTo>
                  <a:lnTo>
                    <a:pt x="5178948" y="1469818"/>
                  </a:lnTo>
                  <a:lnTo>
                    <a:pt x="5502633" y="1116355"/>
                  </a:lnTo>
                  <a:lnTo>
                    <a:pt x="5826317" y="716239"/>
                  </a:lnTo>
                  <a:lnTo>
                    <a:pt x="6150001" y="292169"/>
                  </a:lnTo>
                  <a:lnTo>
                    <a:pt x="6473686" y="41660"/>
                  </a:lnTo>
                  <a:lnTo>
                    <a:pt x="6797370" y="0"/>
                  </a:lnTo>
                  <a:lnTo>
                    <a:pt x="7121054" y="1957"/>
                  </a:lnTo>
                  <a:lnTo>
                    <a:pt x="7439977" y="59627"/>
                  </a:lnTo>
                </a:path>
              </a:pathLst>
            </a:custGeom>
            <a:ln w="28574">
              <a:solidFill>
                <a:srgbClr val="2F5CAB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B41BA37D-05E3-02DB-FE7F-7A2C44190E33}"/>
                </a:ext>
              </a:extLst>
            </p:cNvPr>
            <p:cNvSpPr/>
            <p:nvPr/>
          </p:nvSpPr>
          <p:spPr>
            <a:xfrm>
              <a:off x="10025433" y="5417608"/>
              <a:ext cx="7440295" cy="1071245"/>
            </a:xfrm>
            <a:custGeom>
              <a:avLst/>
              <a:gdLst/>
              <a:ahLst/>
              <a:cxnLst/>
              <a:rect l="l" t="t" r="r" b="b"/>
              <a:pathLst>
                <a:path w="7440294" h="1071245">
                  <a:moveTo>
                    <a:pt x="0" y="65067"/>
                  </a:moveTo>
                  <a:lnTo>
                    <a:pt x="323684" y="94231"/>
                  </a:lnTo>
                  <a:lnTo>
                    <a:pt x="647368" y="106356"/>
                  </a:lnTo>
                  <a:lnTo>
                    <a:pt x="971052" y="111867"/>
                  </a:lnTo>
                  <a:lnTo>
                    <a:pt x="1294737" y="110739"/>
                  </a:lnTo>
                  <a:lnTo>
                    <a:pt x="1618421" y="99510"/>
                  </a:lnTo>
                  <a:lnTo>
                    <a:pt x="1942105" y="49485"/>
                  </a:lnTo>
                  <a:lnTo>
                    <a:pt x="2265790" y="108780"/>
                  </a:lnTo>
                  <a:lnTo>
                    <a:pt x="2589474" y="543740"/>
                  </a:lnTo>
                  <a:lnTo>
                    <a:pt x="2913158" y="907907"/>
                  </a:lnTo>
                  <a:lnTo>
                    <a:pt x="3236842" y="1026894"/>
                  </a:lnTo>
                  <a:lnTo>
                    <a:pt x="3560527" y="1057681"/>
                  </a:lnTo>
                  <a:lnTo>
                    <a:pt x="3884211" y="1070968"/>
                  </a:lnTo>
                  <a:lnTo>
                    <a:pt x="3887895" y="1071023"/>
                  </a:lnTo>
                </a:path>
                <a:path w="7440294" h="1071245">
                  <a:moveTo>
                    <a:pt x="4561745" y="1071023"/>
                  </a:moveTo>
                  <a:lnTo>
                    <a:pt x="4855264" y="1048745"/>
                  </a:lnTo>
                  <a:lnTo>
                    <a:pt x="5178948" y="927647"/>
                  </a:lnTo>
                  <a:lnTo>
                    <a:pt x="5502633" y="701826"/>
                  </a:lnTo>
                  <a:lnTo>
                    <a:pt x="5826317" y="428419"/>
                  </a:lnTo>
                  <a:lnTo>
                    <a:pt x="6150001" y="168376"/>
                  </a:lnTo>
                  <a:lnTo>
                    <a:pt x="6473686" y="22094"/>
                  </a:lnTo>
                  <a:lnTo>
                    <a:pt x="6797370" y="516"/>
                  </a:lnTo>
                  <a:lnTo>
                    <a:pt x="7121054" y="0"/>
                  </a:lnTo>
                  <a:lnTo>
                    <a:pt x="7439977" y="18768"/>
                  </a:lnTo>
                </a:path>
              </a:pathLst>
            </a:custGeom>
            <a:ln w="2857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object 26">
            <a:extLst>
              <a:ext uri="{FF2B5EF4-FFF2-40B4-BE49-F238E27FC236}">
                <a16:creationId xmlns:a16="http://schemas.microsoft.com/office/drawing/2014/main" id="{562F30E0-671D-F3EB-3A84-9526BDF6B8FE}"/>
              </a:ext>
            </a:extLst>
          </p:cNvPr>
          <p:cNvSpPr txBox="1"/>
          <p:nvPr/>
        </p:nvSpPr>
        <p:spPr>
          <a:xfrm>
            <a:off x="6658621" y="5162180"/>
            <a:ext cx="5068147" cy="285549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algn="ctr" defTabSz="609630">
              <a:spcBef>
                <a:spcPts val="207"/>
              </a:spcBef>
              <a:tabLst>
                <a:tab pos="218874" algn="l"/>
                <a:tab pos="434362" algn="l"/>
                <a:tab pos="650273" algn="l"/>
                <a:tab pos="866183" algn="l"/>
                <a:tab pos="1082094" algn="l"/>
                <a:tab pos="1297582" algn="l"/>
                <a:tab pos="1513492" algn="l"/>
                <a:tab pos="1729403" algn="l"/>
                <a:tab pos="1913562" algn="l"/>
                <a:tab pos="2133283" algn="l"/>
                <a:tab pos="2345384" algn="l"/>
                <a:tab pos="2561295" algn="l"/>
                <a:tab pos="2776782" algn="l"/>
                <a:tab pos="2992693" algn="l"/>
                <a:tab pos="3208604" algn="l"/>
                <a:tab pos="3424515" algn="l"/>
                <a:tab pos="3640002" algn="l"/>
                <a:tab pos="3855913" algn="l"/>
                <a:tab pos="4074787" algn="l"/>
                <a:tab pos="4290698" algn="l"/>
                <a:tab pos="4506609" algn="l"/>
                <a:tab pos="4722519" algn="l"/>
                <a:tab pos="4938007" algn="l"/>
              </a:tabLst>
            </a:pP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5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7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9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10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11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12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13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14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15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16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17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18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19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20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21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22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23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24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19051" algn="ctr" defTabSz="609630">
              <a:spcBef>
                <a:spcPts val="140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Hora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3" name="object 27">
            <a:extLst>
              <a:ext uri="{FF2B5EF4-FFF2-40B4-BE49-F238E27FC236}">
                <a16:creationId xmlns:a16="http://schemas.microsoft.com/office/drawing/2014/main" id="{BDE22BA9-A513-80E1-3745-F96BA28AFC3D}"/>
              </a:ext>
            </a:extLst>
          </p:cNvPr>
          <p:cNvSpPr/>
          <p:nvPr/>
        </p:nvSpPr>
        <p:spPr>
          <a:xfrm>
            <a:off x="6590967" y="2009529"/>
            <a:ext cx="5179060" cy="0"/>
          </a:xfrm>
          <a:custGeom>
            <a:avLst/>
            <a:gdLst/>
            <a:ahLst/>
            <a:cxnLst/>
            <a:rect l="l" t="t" r="r" b="b"/>
            <a:pathLst>
              <a:path w="7768590">
                <a:moveTo>
                  <a:pt x="0" y="0"/>
                </a:moveTo>
                <a:lnTo>
                  <a:pt x="7768422" y="0"/>
                </a:lnTo>
              </a:path>
            </a:pathLst>
          </a:custGeom>
          <a:ln w="952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34" name="object 28">
            <a:extLst>
              <a:ext uri="{FF2B5EF4-FFF2-40B4-BE49-F238E27FC236}">
                <a16:creationId xmlns:a16="http://schemas.microsoft.com/office/drawing/2014/main" id="{D4B43C22-EFA9-F1FF-1075-6BD326464607}"/>
              </a:ext>
            </a:extLst>
          </p:cNvPr>
          <p:cNvSpPr txBox="1"/>
          <p:nvPr/>
        </p:nvSpPr>
        <p:spPr>
          <a:xfrm>
            <a:off x="6446299" y="5091060"/>
            <a:ext cx="73659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0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5" name="object 29">
            <a:extLst>
              <a:ext uri="{FF2B5EF4-FFF2-40B4-BE49-F238E27FC236}">
                <a16:creationId xmlns:a16="http://schemas.microsoft.com/office/drawing/2014/main" id="{F5FCEAB4-37BF-24FA-7BC7-7775DA04DCBA}"/>
              </a:ext>
            </a:extLst>
          </p:cNvPr>
          <p:cNvSpPr txBox="1"/>
          <p:nvPr/>
        </p:nvSpPr>
        <p:spPr>
          <a:xfrm>
            <a:off x="6184348" y="4565478"/>
            <a:ext cx="335454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9A9F2D5F-7284-AD00-167B-DDC667BA9DCD}"/>
              </a:ext>
            </a:extLst>
          </p:cNvPr>
          <p:cNvSpPr txBox="1"/>
          <p:nvPr/>
        </p:nvSpPr>
        <p:spPr>
          <a:xfrm>
            <a:off x="6220082" y="4039895"/>
            <a:ext cx="299719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1383F968-F38F-AB3C-508B-3E0A24EEABB4}"/>
              </a:ext>
            </a:extLst>
          </p:cNvPr>
          <p:cNvSpPr txBox="1"/>
          <p:nvPr/>
        </p:nvSpPr>
        <p:spPr>
          <a:xfrm>
            <a:off x="6255316" y="3514312"/>
            <a:ext cx="264485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D1D30EFE-D069-3206-2A3E-E98B8C798945}"/>
              </a:ext>
            </a:extLst>
          </p:cNvPr>
          <p:cNvSpPr txBox="1"/>
          <p:nvPr/>
        </p:nvSpPr>
        <p:spPr>
          <a:xfrm>
            <a:off x="6220278" y="2988729"/>
            <a:ext cx="299523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9" name="object 33">
            <a:extLst>
              <a:ext uri="{FF2B5EF4-FFF2-40B4-BE49-F238E27FC236}">
                <a16:creationId xmlns:a16="http://schemas.microsoft.com/office/drawing/2014/main" id="{D3B43E02-5FA1-20D0-B306-62EA7A597743}"/>
              </a:ext>
            </a:extLst>
          </p:cNvPr>
          <p:cNvSpPr txBox="1"/>
          <p:nvPr/>
        </p:nvSpPr>
        <p:spPr>
          <a:xfrm>
            <a:off x="6184347" y="2463145"/>
            <a:ext cx="335651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10</a:t>
            </a:r>
            <a:r>
              <a:rPr lang="es-ES" sz="8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0" name="object 34">
            <a:extLst>
              <a:ext uri="{FF2B5EF4-FFF2-40B4-BE49-F238E27FC236}">
                <a16:creationId xmlns:a16="http://schemas.microsoft.com/office/drawing/2014/main" id="{4B1F04CA-2061-0217-1501-343DE547F7B9}"/>
              </a:ext>
            </a:extLst>
          </p:cNvPr>
          <p:cNvSpPr txBox="1"/>
          <p:nvPr/>
        </p:nvSpPr>
        <p:spPr>
          <a:xfrm>
            <a:off x="6166281" y="1937563"/>
            <a:ext cx="353717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12</a:t>
            </a:r>
            <a:r>
              <a:rPr lang="es-ES" sz="8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grpSp>
        <p:nvGrpSpPr>
          <p:cNvPr id="41" name="object 36">
            <a:extLst>
              <a:ext uri="{FF2B5EF4-FFF2-40B4-BE49-F238E27FC236}">
                <a16:creationId xmlns:a16="http://schemas.microsoft.com/office/drawing/2014/main" id="{C74FBDC4-5565-2308-A85C-D138113D764C}"/>
              </a:ext>
            </a:extLst>
          </p:cNvPr>
          <p:cNvGrpSpPr/>
          <p:nvPr/>
        </p:nvGrpSpPr>
        <p:grpSpPr>
          <a:xfrm>
            <a:off x="528595" y="2399991"/>
            <a:ext cx="5067300" cy="2766483"/>
            <a:chOff x="770033" y="3143643"/>
            <a:chExt cx="7600950" cy="4149725"/>
          </a:xfrm>
        </p:grpSpPr>
        <p:sp>
          <p:nvSpPr>
            <p:cNvPr id="42" name="object 37">
              <a:extLst>
                <a:ext uri="{FF2B5EF4-FFF2-40B4-BE49-F238E27FC236}">
                  <a16:creationId xmlns:a16="http://schemas.microsoft.com/office/drawing/2014/main" id="{B2499D49-F7A4-7B49-B348-38180136F539}"/>
                </a:ext>
              </a:extLst>
            </p:cNvPr>
            <p:cNvSpPr/>
            <p:nvPr/>
          </p:nvSpPr>
          <p:spPr>
            <a:xfrm>
              <a:off x="770033" y="7288196"/>
              <a:ext cx="7600950" cy="0"/>
            </a:xfrm>
            <a:custGeom>
              <a:avLst/>
              <a:gdLst/>
              <a:ahLst/>
              <a:cxnLst/>
              <a:rect l="l" t="t" r="r" b="b"/>
              <a:pathLst>
                <a:path w="7600950">
                  <a:moveTo>
                    <a:pt x="0" y="0"/>
                  </a:moveTo>
                  <a:lnTo>
                    <a:pt x="7600949" y="0"/>
                  </a:lnTo>
                </a:path>
              </a:pathLst>
            </a:custGeom>
            <a:ln w="9524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6B8EA6B9-85C0-4991-E10B-7833CED1110B}"/>
                </a:ext>
              </a:extLst>
            </p:cNvPr>
            <p:cNvSpPr/>
            <p:nvPr/>
          </p:nvSpPr>
          <p:spPr>
            <a:xfrm>
              <a:off x="770033" y="3363995"/>
              <a:ext cx="7600950" cy="3139440"/>
            </a:xfrm>
            <a:custGeom>
              <a:avLst/>
              <a:gdLst/>
              <a:ahLst/>
              <a:cxnLst/>
              <a:rect l="l" t="t" r="r" b="b"/>
              <a:pathLst>
                <a:path w="7600950" h="3139440">
                  <a:moveTo>
                    <a:pt x="0" y="3139360"/>
                  </a:moveTo>
                  <a:lnTo>
                    <a:pt x="7600949" y="3139360"/>
                  </a:lnTo>
                </a:path>
                <a:path w="7600950" h="3139440">
                  <a:moveTo>
                    <a:pt x="0" y="2354520"/>
                  </a:moveTo>
                  <a:lnTo>
                    <a:pt x="7600949" y="2354520"/>
                  </a:lnTo>
                </a:path>
                <a:path w="7600950" h="3139440">
                  <a:moveTo>
                    <a:pt x="0" y="1569680"/>
                  </a:moveTo>
                  <a:lnTo>
                    <a:pt x="7600949" y="1569680"/>
                  </a:lnTo>
                </a:path>
                <a:path w="7600950" h="3139440">
                  <a:moveTo>
                    <a:pt x="0" y="784840"/>
                  </a:moveTo>
                  <a:lnTo>
                    <a:pt x="7600949" y="784840"/>
                  </a:lnTo>
                </a:path>
                <a:path w="7600950" h="3139440">
                  <a:moveTo>
                    <a:pt x="0" y="0"/>
                  </a:moveTo>
                  <a:lnTo>
                    <a:pt x="7600949" y="0"/>
                  </a:lnTo>
                </a:path>
              </a:pathLst>
            </a:custGeom>
            <a:ln w="9524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7DA9B40F-015C-87A9-148D-11201369FFD1}"/>
                </a:ext>
              </a:extLst>
            </p:cNvPr>
            <p:cNvSpPr/>
            <p:nvPr/>
          </p:nvSpPr>
          <p:spPr>
            <a:xfrm>
              <a:off x="928387" y="3157930"/>
              <a:ext cx="7284720" cy="803275"/>
            </a:xfrm>
            <a:custGeom>
              <a:avLst/>
              <a:gdLst/>
              <a:ahLst/>
              <a:cxnLst/>
              <a:rect l="l" t="t" r="r" b="b"/>
              <a:pathLst>
                <a:path w="7284720" h="803275">
                  <a:moveTo>
                    <a:pt x="1266824" y="803120"/>
                  </a:moveTo>
                  <a:lnTo>
                    <a:pt x="950118" y="779164"/>
                  </a:lnTo>
                  <a:lnTo>
                    <a:pt x="633412" y="715718"/>
                  </a:lnTo>
                  <a:lnTo>
                    <a:pt x="316706" y="605941"/>
                  </a:lnTo>
                  <a:lnTo>
                    <a:pt x="0" y="447197"/>
                  </a:lnTo>
                  <a:lnTo>
                    <a:pt x="0" y="433028"/>
                  </a:lnTo>
                  <a:lnTo>
                    <a:pt x="316706" y="591707"/>
                  </a:lnTo>
                  <a:lnTo>
                    <a:pt x="633412" y="701492"/>
                  </a:lnTo>
                  <a:lnTo>
                    <a:pt x="950118" y="764972"/>
                  </a:lnTo>
                  <a:lnTo>
                    <a:pt x="1266824" y="788862"/>
                  </a:lnTo>
                  <a:lnTo>
                    <a:pt x="1583531" y="764839"/>
                  </a:lnTo>
                  <a:lnTo>
                    <a:pt x="1900237" y="630448"/>
                  </a:lnTo>
                  <a:lnTo>
                    <a:pt x="2216943" y="512772"/>
                  </a:lnTo>
                  <a:lnTo>
                    <a:pt x="2533649" y="383470"/>
                  </a:lnTo>
                  <a:lnTo>
                    <a:pt x="2850356" y="208711"/>
                  </a:lnTo>
                  <a:lnTo>
                    <a:pt x="3167062" y="111018"/>
                  </a:lnTo>
                  <a:lnTo>
                    <a:pt x="3483768" y="68279"/>
                  </a:lnTo>
                  <a:lnTo>
                    <a:pt x="4117180" y="37741"/>
                  </a:lnTo>
                  <a:lnTo>
                    <a:pt x="4433887" y="26056"/>
                  </a:lnTo>
                  <a:lnTo>
                    <a:pt x="4750593" y="46270"/>
                  </a:lnTo>
                  <a:lnTo>
                    <a:pt x="5067299" y="74283"/>
                  </a:lnTo>
                  <a:lnTo>
                    <a:pt x="5384005" y="131057"/>
                  </a:lnTo>
                  <a:lnTo>
                    <a:pt x="5700712" y="111692"/>
                  </a:lnTo>
                  <a:lnTo>
                    <a:pt x="6017418" y="49765"/>
                  </a:lnTo>
                  <a:lnTo>
                    <a:pt x="6334124" y="0"/>
                  </a:lnTo>
                  <a:lnTo>
                    <a:pt x="6650830" y="1313"/>
                  </a:lnTo>
                  <a:lnTo>
                    <a:pt x="6967536" y="79696"/>
                  </a:lnTo>
                  <a:lnTo>
                    <a:pt x="7284243" y="231397"/>
                  </a:lnTo>
                  <a:lnTo>
                    <a:pt x="7284243" y="245477"/>
                  </a:lnTo>
                  <a:lnTo>
                    <a:pt x="6967536" y="93738"/>
                  </a:lnTo>
                  <a:lnTo>
                    <a:pt x="6650830" y="15292"/>
                  </a:lnTo>
                  <a:lnTo>
                    <a:pt x="6334124" y="13907"/>
                  </a:lnTo>
                  <a:lnTo>
                    <a:pt x="6017418" y="63520"/>
                  </a:lnTo>
                  <a:lnTo>
                    <a:pt x="5700712" y="125281"/>
                  </a:lnTo>
                  <a:lnTo>
                    <a:pt x="5384005" y="144407"/>
                  </a:lnTo>
                  <a:lnTo>
                    <a:pt x="5067299" y="87471"/>
                  </a:lnTo>
                  <a:lnTo>
                    <a:pt x="4750593" y="59298"/>
                  </a:lnTo>
                  <a:lnTo>
                    <a:pt x="4433887" y="39026"/>
                  </a:lnTo>
                  <a:lnTo>
                    <a:pt x="4117180" y="50723"/>
                  </a:lnTo>
                  <a:lnTo>
                    <a:pt x="3800474" y="66017"/>
                  </a:lnTo>
                  <a:lnTo>
                    <a:pt x="3483768" y="81554"/>
                  </a:lnTo>
                  <a:lnTo>
                    <a:pt x="3167062" y="124555"/>
                  </a:lnTo>
                  <a:lnTo>
                    <a:pt x="2850356" y="222534"/>
                  </a:lnTo>
                  <a:lnTo>
                    <a:pt x="2533649" y="397571"/>
                  </a:lnTo>
                  <a:lnTo>
                    <a:pt x="2216943" y="527006"/>
                  </a:lnTo>
                  <a:lnTo>
                    <a:pt x="1900237" y="644716"/>
                  </a:lnTo>
                  <a:lnTo>
                    <a:pt x="1583531" y="779115"/>
                  </a:lnTo>
                  <a:lnTo>
                    <a:pt x="1266824" y="803120"/>
                  </a:lnTo>
                  <a:close/>
                </a:path>
              </a:pathLst>
            </a:custGeom>
            <a:solidFill>
              <a:srgbClr val="833C0A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E2B4B903-5C5A-D7BB-0F75-7A5544E092B3}"/>
                </a:ext>
              </a:extLst>
            </p:cNvPr>
            <p:cNvSpPr/>
            <p:nvPr/>
          </p:nvSpPr>
          <p:spPr>
            <a:xfrm>
              <a:off x="928387" y="3171838"/>
              <a:ext cx="7284720" cy="2204085"/>
            </a:xfrm>
            <a:custGeom>
              <a:avLst/>
              <a:gdLst/>
              <a:ahLst/>
              <a:cxnLst/>
              <a:rect l="l" t="t" r="r" b="b"/>
              <a:pathLst>
                <a:path w="7284720" h="2204085">
                  <a:moveTo>
                    <a:pt x="3800474" y="2203706"/>
                  </a:moveTo>
                  <a:lnTo>
                    <a:pt x="3483768" y="2201855"/>
                  </a:lnTo>
                  <a:lnTo>
                    <a:pt x="3167062" y="2140743"/>
                  </a:lnTo>
                  <a:lnTo>
                    <a:pt x="2850356" y="1948658"/>
                  </a:lnTo>
                  <a:lnTo>
                    <a:pt x="2533649" y="1465684"/>
                  </a:lnTo>
                  <a:lnTo>
                    <a:pt x="2216943" y="736467"/>
                  </a:lnTo>
                  <a:lnTo>
                    <a:pt x="1900237" y="638062"/>
                  </a:lnTo>
                  <a:lnTo>
                    <a:pt x="1583531" y="767274"/>
                  </a:lnTo>
                  <a:lnTo>
                    <a:pt x="1266824" y="790836"/>
                  </a:lnTo>
                  <a:lnTo>
                    <a:pt x="950118" y="767066"/>
                  </a:lnTo>
                  <a:lnTo>
                    <a:pt x="633412" y="704854"/>
                  </a:lnTo>
                  <a:lnTo>
                    <a:pt x="316706" y="600450"/>
                  </a:lnTo>
                  <a:lnTo>
                    <a:pt x="0" y="453049"/>
                  </a:lnTo>
                  <a:lnTo>
                    <a:pt x="0" y="433289"/>
                  </a:lnTo>
                  <a:lnTo>
                    <a:pt x="316706" y="592034"/>
                  </a:lnTo>
                  <a:lnTo>
                    <a:pt x="633412" y="701810"/>
                  </a:lnTo>
                  <a:lnTo>
                    <a:pt x="950118" y="765256"/>
                  </a:lnTo>
                  <a:lnTo>
                    <a:pt x="1266824" y="789212"/>
                  </a:lnTo>
                  <a:lnTo>
                    <a:pt x="1583531" y="765207"/>
                  </a:lnTo>
                  <a:lnTo>
                    <a:pt x="1900237" y="630808"/>
                  </a:lnTo>
                  <a:lnTo>
                    <a:pt x="2216943" y="513098"/>
                  </a:lnTo>
                  <a:lnTo>
                    <a:pt x="2533649" y="383663"/>
                  </a:lnTo>
                  <a:lnTo>
                    <a:pt x="2850356" y="208626"/>
                  </a:lnTo>
                  <a:lnTo>
                    <a:pt x="3167062" y="110647"/>
                  </a:lnTo>
                  <a:lnTo>
                    <a:pt x="3483768" y="67646"/>
                  </a:lnTo>
                  <a:lnTo>
                    <a:pt x="3800474" y="52109"/>
                  </a:lnTo>
                  <a:lnTo>
                    <a:pt x="4117180" y="36815"/>
                  </a:lnTo>
                  <a:lnTo>
                    <a:pt x="4433887" y="25118"/>
                  </a:lnTo>
                  <a:lnTo>
                    <a:pt x="4750593" y="45390"/>
                  </a:lnTo>
                  <a:lnTo>
                    <a:pt x="5067299" y="73563"/>
                  </a:lnTo>
                  <a:lnTo>
                    <a:pt x="5384005" y="130499"/>
                  </a:lnTo>
                  <a:lnTo>
                    <a:pt x="5700712" y="111373"/>
                  </a:lnTo>
                  <a:lnTo>
                    <a:pt x="6017418" y="49612"/>
                  </a:lnTo>
                  <a:lnTo>
                    <a:pt x="6334124" y="0"/>
                  </a:lnTo>
                  <a:lnTo>
                    <a:pt x="6650830" y="1384"/>
                  </a:lnTo>
                  <a:lnTo>
                    <a:pt x="6967536" y="79830"/>
                  </a:lnTo>
                  <a:lnTo>
                    <a:pt x="7284243" y="231569"/>
                  </a:lnTo>
                  <a:lnTo>
                    <a:pt x="7284243" y="265044"/>
                  </a:lnTo>
                  <a:lnTo>
                    <a:pt x="6967536" y="131045"/>
                  </a:lnTo>
                  <a:lnTo>
                    <a:pt x="6650830" y="61866"/>
                  </a:lnTo>
                  <a:lnTo>
                    <a:pt x="6334124" y="74028"/>
                  </a:lnTo>
                  <a:lnTo>
                    <a:pt x="6017418" y="417948"/>
                  </a:lnTo>
                  <a:lnTo>
                    <a:pt x="5700712" y="987636"/>
                  </a:lnTo>
                  <a:lnTo>
                    <a:pt x="5384005" y="1437693"/>
                  </a:lnTo>
                  <a:lnTo>
                    <a:pt x="5067299" y="1857841"/>
                  </a:lnTo>
                  <a:lnTo>
                    <a:pt x="4750593" y="2013198"/>
                  </a:lnTo>
                  <a:lnTo>
                    <a:pt x="4433887" y="2088335"/>
                  </a:lnTo>
                  <a:lnTo>
                    <a:pt x="4117180" y="2156029"/>
                  </a:lnTo>
                  <a:lnTo>
                    <a:pt x="3800474" y="2203706"/>
                  </a:lnTo>
                  <a:close/>
                </a:path>
              </a:pathLst>
            </a:custGeom>
            <a:solidFill>
              <a:srgbClr val="FDE31D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351F4B15-CB6E-FA27-BF7F-CF8A96E815F4}"/>
                </a:ext>
              </a:extLst>
            </p:cNvPr>
            <p:cNvSpPr/>
            <p:nvPr/>
          </p:nvSpPr>
          <p:spPr>
            <a:xfrm>
              <a:off x="928387" y="3233705"/>
              <a:ext cx="7284720" cy="2148205"/>
            </a:xfrm>
            <a:custGeom>
              <a:avLst/>
              <a:gdLst/>
              <a:ahLst/>
              <a:cxnLst/>
              <a:rect l="l" t="t" r="r" b="b"/>
              <a:pathLst>
                <a:path w="7284720" h="2148204">
                  <a:moveTo>
                    <a:pt x="3800474" y="2147949"/>
                  </a:moveTo>
                  <a:lnTo>
                    <a:pt x="3483768" y="2145821"/>
                  </a:lnTo>
                  <a:lnTo>
                    <a:pt x="3167062" y="2084000"/>
                  </a:lnTo>
                  <a:lnTo>
                    <a:pt x="2850356" y="1889709"/>
                  </a:lnTo>
                  <a:lnTo>
                    <a:pt x="2533649" y="1404796"/>
                  </a:lnTo>
                  <a:lnTo>
                    <a:pt x="2216943" y="679795"/>
                  </a:lnTo>
                  <a:lnTo>
                    <a:pt x="1900237" y="592831"/>
                  </a:lnTo>
                  <a:lnTo>
                    <a:pt x="1583531" y="715972"/>
                  </a:lnTo>
                  <a:lnTo>
                    <a:pt x="1266824" y="737439"/>
                  </a:lnTo>
                  <a:lnTo>
                    <a:pt x="950118" y="716526"/>
                  </a:lnTo>
                  <a:lnTo>
                    <a:pt x="633412" y="659493"/>
                  </a:lnTo>
                  <a:lnTo>
                    <a:pt x="316706" y="567687"/>
                  </a:lnTo>
                  <a:lnTo>
                    <a:pt x="0" y="439376"/>
                  </a:lnTo>
                  <a:lnTo>
                    <a:pt x="0" y="391182"/>
                  </a:lnTo>
                  <a:lnTo>
                    <a:pt x="316706" y="538583"/>
                  </a:lnTo>
                  <a:lnTo>
                    <a:pt x="633412" y="642988"/>
                  </a:lnTo>
                  <a:lnTo>
                    <a:pt x="950118" y="705199"/>
                  </a:lnTo>
                  <a:lnTo>
                    <a:pt x="1266824" y="728969"/>
                  </a:lnTo>
                  <a:lnTo>
                    <a:pt x="1583531" y="705407"/>
                  </a:lnTo>
                  <a:lnTo>
                    <a:pt x="1900237" y="576195"/>
                  </a:lnTo>
                  <a:lnTo>
                    <a:pt x="2216943" y="674600"/>
                  </a:lnTo>
                  <a:lnTo>
                    <a:pt x="2533649" y="1403817"/>
                  </a:lnTo>
                  <a:lnTo>
                    <a:pt x="2850356" y="1886791"/>
                  </a:lnTo>
                  <a:lnTo>
                    <a:pt x="3167062" y="2078876"/>
                  </a:lnTo>
                  <a:lnTo>
                    <a:pt x="3483768" y="2139988"/>
                  </a:lnTo>
                  <a:lnTo>
                    <a:pt x="3800474" y="2141839"/>
                  </a:lnTo>
                  <a:lnTo>
                    <a:pt x="4117180" y="2094162"/>
                  </a:lnTo>
                  <a:lnTo>
                    <a:pt x="4433887" y="2026468"/>
                  </a:lnTo>
                  <a:lnTo>
                    <a:pt x="4750593" y="1951331"/>
                  </a:lnTo>
                  <a:lnTo>
                    <a:pt x="5067299" y="1795974"/>
                  </a:lnTo>
                  <a:lnTo>
                    <a:pt x="5384005" y="1375826"/>
                  </a:lnTo>
                  <a:lnTo>
                    <a:pt x="5700712" y="925769"/>
                  </a:lnTo>
                  <a:lnTo>
                    <a:pt x="6017418" y="356081"/>
                  </a:lnTo>
                  <a:lnTo>
                    <a:pt x="6334124" y="12162"/>
                  </a:lnTo>
                  <a:lnTo>
                    <a:pt x="6650830" y="0"/>
                  </a:lnTo>
                  <a:lnTo>
                    <a:pt x="6967536" y="69178"/>
                  </a:lnTo>
                  <a:lnTo>
                    <a:pt x="7284243" y="203177"/>
                  </a:lnTo>
                  <a:lnTo>
                    <a:pt x="7284243" y="275572"/>
                  </a:lnTo>
                  <a:lnTo>
                    <a:pt x="6967536" y="159845"/>
                  </a:lnTo>
                  <a:lnTo>
                    <a:pt x="6650830" y="98456"/>
                  </a:lnTo>
                  <a:lnTo>
                    <a:pt x="6334124" y="87889"/>
                  </a:lnTo>
                  <a:lnTo>
                    <a:pt x="6017418" y="393604"/>
                  </a:lnTo>
                  <a:lnTo>
                    <a:pt x="5700712" y="947206"/>
                  </a:lnTo>
                  <a:lnTo>
                    <a:pt x="5384005" y="1379779"/>
                  </a:lnTo>
                  <a:lnTo>
                    <a:pt x="5067299" y="1800820"/>
                  </a:lnTo>
                  <a:lnTo>
                    <a:pt x="4750593" y="1956997"/>
                  </a:lnTo>
                  <a:lnTo>
                    <a:pt x="4433887" y="2032451"/>
                  </a:lnTo>
                  <a:lnTo>
                    <a:pt x="4117180" y="2100482"/>
                  </a:lnTo>
                  <a:lnTo>
                    <a:pt x="3800474" y="2147949"/>
                  </a:lnTo>
                  <a:close/>
                </a:path>
              </a:pathLst>
            </a:custGeom>
            <a:solidFill>
              <a:srgbClr val="EC7D31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object 42">
              <a:extLst>
                <a:ext uri="{FF2B5EF4-FFF2-40B4-BE49-F238E27FC236}">
                  <a16:creationId xmlns:a16="http://schemas.microsoft.com/office/drawing/2014/main" id="{83A02A45-E083-B1A9-51AF-9DF569900B49}"/>
                </a:ext>
              </a:extLst>
            </p:cNvPr>
            <p:cNvSpPr/>
            <p:nvPr/>
          </p:nvSpPr>
          <p:spPr>
            <a:xfrm>
              <a:off x="928387" y="3321595"/>
              <a:ext cx="7284720" cy="2397760"/>
            </a:xfrm>
            <a:custGeom>
              <a:avLst/>
              <a:gdLst/>
              <a:ahLst/>
              <a:cxnLst/>
              <a:rect l="l" t="t" r="r" b="b"/>
              <a:pathLst>
                <a:path w="7284720" h="2397760">
                  <a:moveTo>
                    <a:pt x="4117180" y="2397382"/>
                  </a:moveTo>
                  <a:lnTo>
                    <a:pt x="3800474" y="2392068"/>
                  </a:lnTo>
                  <a:lnTo>
                    <a:pt x="3483768" y="2358219"/>
                  </a:lnTo>
                  <a:lnTo>
                    <a:pt x="3167062" y="2296560"/>
                  </a:lnTo>
                  <a:lnTo>
                    <a:pt x="2850356" y="2134022"/>
                  </a:lnTo>
                  <a:lnTo>
                    <a:pt x="2533649" y="1719131"/>
                  </a:lnTo>
                  <a:lnTo>
                    <a:pt x="2216943" y="1054186"/>
                  </a:lnTo>
                  <a:lnTo>
                    <a:pt x="1900237" y="983394"/>
                  </a:lnTo>
                  <a:lnTo>
                    <a:pt x="1583531" y="1114677"/>
                  </a:lnTo>
                  <a:lnTo>
                    <a:pt x="1266824" y="1143479"/>
                  </a:lnTo>
                  <a:lnTo>
                    <a:pt x="950118" y="1129949"/>
                  </a:lnTo>
                  <a:lnTo>
                    <a:pt x="633412" y="1083807"/>
                  </a:lnTo>
                  <a:lnTo>
                    <a:pt x="316706" y="1011416"/>
                  </a:lnTo>
                  <a:lnTo>
                    <a:pt x="0" y="903918"/>
                  </a:lnTo>
                  <a:lnTo>
                    <a:pt x="0" y="351487"/>
                  </a:lnTo>
                  <a:lnTo>
                    <a:pt x="316706" y="479797"/>
                  </a:lnTo>
                  <a:lnTo>
                    <a:pt x="633412" y="571603"/>
                  </a:lnTo>
                  <a:lnTo>
                    <a:pt x="950118" y="628636"/>
                  </a:lnTo>
                  <a:lnTo>
                    <a:pt x="1266824" y="649549"/>
                  </a:lnTo>
                  <a:lnTo>
                    <a:pt x="1583531" y="628083"/>
                  </a:lnTo>
                  <a:lnTo>
                    <a:pt x="1900237" y="504941"/>
                  </a:lnTo>
                  <a:lnTo>
                    <a:pt x="2216943" y="591905"/>
                  </a:lnTo>
                  <a:lnTo>
                    <a:pt x="2533649" y="1316906"/>
                  </a:lnTo>
                  <a:lnTo>
                    <a:pt x="2850356" y="1801819"/>
                  </a:lnTo>
                  <a:lnTo>
                    <a:pt x="3167062" y="1996111"/>
                  </a:lnTo>
                  <a:lnTo>
                    <a:pt x="3483768" y="2057932"/>
                  </a:lnTo>
                  <a:lnTo>
                    <a:pt x="3800474" y="2060059"/>
                  </a:lnTo>
                  <a:lnTo>
                    <a:pt x="4117180" y="2012592"/>
                  </a:lnTo>
                  <a:lnTo>
                    <a:pt x="4433887" y="1944561"/>
                  </a:lnTo>
                  <a:lnTo>
                    <a:pt x="4750593" y="1869107"/>
                  </a:lnTo>
                  <a:lnTo>
                    <a:pt x="5067299" y="1712930"/>
                  </a:lnTo>
                  <a:lnTo>
                    <a:pt x="5384005" y="1291889"/>
                  </a:lnTo>
                  <a:lnTo>
                    <a:pt x="5700712" y="859317"/>
                  </a:lnTo>
                  <a:lnTo>
                    <a:pt x="6017418" y="305715"/>
                  </a:lnTo>
                  <a:lnTo>
                    <a:pt x="6334124" y="0"/>
                  </a:lnTo>
                  <a:lnTo>
                    <a:pt x="6650830" y="10566"/>
                  </a:lnTo>
                  <a:lnTo>
                    <a:pt x="6967536" y="71955"/>
                  </a:lnTo>
                  <a:lnTo>
                    <a:pt x="7284243" y="187683"/>
                  </a:lnTo>
                  <a:lnTo>
                    <a:pt x="7284243" y="764195"/>
                  </a:lnTo>
                  <a:lnTo>
                    <a:pt x="6967536" y="678644"/>
                  </a:lnTo>
                  <a:lnTo>
                    <a:pt x="6650830" y="669088"/>
                  </a:lnTo>
                  <a:lnTo>
                    <a:pt x="6334124" y="719977"/>
                  </a:lnTo>
                  <a:lnTo>
                    <a:pt x="6017418" y="1003640"/>
                  </a:lnTo>
                  <a:lnTo>
                    <a:pt x="5700712" y="1453484"/>
                  </a:lnTo>
                  <a:lnTo>
                    <a:pt x="5384005" y="1855521"/>
                  </a:lnTo>
                  <a:lnTo>
                    <a:pt x="5067299" y="2226675"/>
                  </a:lnTo>
                  <a:lnTo>
                    <a:pt x="4750593" y="2358388"/>
                  </a:lnTo>
                  <a:lnTo>
                    <a:pt x="4433887" y="2391098"/>
                  </a:lnTo>
                  <a:lnTo>
                    <a:pt x="4117180" y="2397382"/>
                  </a:lnTo>
                  <a:close/>
                </a:path>
              </a:pathLst>
            </a:custGeom>
            <a:solidFill>
              <a:srgbClr val="00B04F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object 43">
              <a:extLst>
                <a:ext uri="{FF2B5EF4-FFF2-40B4-BE49-F238E27FC236}">
                  <a16:creationId xmlns:a16="http://schemas.microsoft.com/office/drawing/2014/main" id="{0D20DB10-502F-5ECD-0768-AA9BE1FBC6A4}"/>
                </a:ext>
              </a:extLst>
            </p:cNvPr>
            <p:cNvSpPr/>
            <p:nvPr/>
          </p:nvSpPr>
          <p:spPr>
            <a:xfrm>
              <a:off x="928387" y="3990683"/>
              <a:ext cx="7284720" cy="2604770"/>
            </a:xfrm>
            <a:custGeom>
              <a:avLst/>
              <a:gdLst/>
              <a:ahLst/>
              <a:cxnLst/>
              <a:rect l="l" t="t" r="r" b="b"/>
              <a:pathLst>
                <a:path w="7284720" h="2604770">
                  <a:moveTo>
                    <a:pt x="3800474" y="2604534"/>
                  </a:moveTo>
                  <a:lnTo>
                    <a:pt x="3483768" y="2596056"/>
                  </a:lnTo>
                  <a:lnTo>
                    <a:pt x="3167062" y="2582524"/>
                  </a:lnTo>
                  <a:lnTo>
                    <a:pt x="2850356" y="2502840"/>
                  </a:lnTo>
                  <a:lnTo>
                    <a:pt x="2533649" y="2185167"/>
                  </a:lnTo>
                  <a:lnTo>
                    <a:pt x="2216943" y="1745656"/>
                  </a:lnTo>
                  <a:lnTo>
                    <a:pt x="1900237" y="1684239"/>
                  </a:lnTo>
                  <a:lnTo>
                    <a:pt x="1583531" y="1747921"/>
                  </a:lnTo>
                  <a:lnTo>
                    <a:pt x="1266824" y="1761546"/>
                  </a:lnTo>
                  <a:lnTo>
                    <a:pt x="950118" y="1760441"/>
                  </a:lnTo>
                  <a:lnTo>
                    <a:pt x="633412" y="1745594"/>
                  </a:lnTo>
                  <a:lnTo>
                    <a:pt x="316706" y="1712227"/>
                  </a:lnTo>
                  <a:lnTo>
                    <a:pt x="0" y="1667852"/>
                  </a:lnTo>
                  <a:lnTo>
                    <a:pt x="0" y="234829"/>
                  </a:lnTo>
                  <a:lnTo>
                    <a:pt x="316706" y="342327"/>
                  </a:lnTo>
                  <a:lnTo>
                    <a:pt x="633412" y="414718"/>
                  </a:lnTo>
                  <a:lnTo>
                    <a:pt x="950118" y="460861"/>
                  </a:lnTo>
                  <a:lnTo>
                    <a:pt x="1266824" y="474390"/>
                  </a:lnTo>
                  <a:lnTo>
                    <a:pt x="1583531" y="445588"/>
                  </a:lnTo>
                  <a:lnTo>
                    <a:pt x="1900237" y="314305"/>
                  </a:lnTo>
                  <a:lnTo>
                    <a:pt x="2216943" y="385098"/>
                  </a:lnTo>
                  <a:lnTo>
                    <a:pt x="2533649" y="1050042"/>
                  </a:lnTo>
                  <a:lnTo>
                    <a:pt x="2850356" y="1464933"/>
                  </a:lnTo>
                  <a:lnTo>
                    <a:pt x="3167062" y="1627472"/>
                  </a:lnTo>
                  <a:lnTo>
                    <a:pt x="3483768" y="1689130"/>
                  </a:lnTo>
                  <a:lnTo>
                    <a:pt x="3800474" y="1722979"/>
                  </a:lnTo>
                  <a:lnTo>
                    <a:pt x="4117180" y="1728293"/>
                  </a:lnTo>
                  <a:lnTo>
                    <a:pt x="4433887" y="1722009"/>
                  </a:lnTo>
                  <a:lnTo>
                    <a:pt x="4750593" y="1689299"/>
                  </a:lnTo>
                  <a:lnTo>
                    <a:pt x="5067299" y="1557587"/>
                  </a:lnTo>
                  <a:lnTo>
                    <a:pt x="5384005" y="1186433"/>
                  </a:lnTo>
                  <a:lnTo>
                    <a:pt x="5700712" y="784395"/>
                  </a:lnTo>
                  <a:lnTo>
                    <a:pt x="6017418" y="334551"/>
                  </a:lnTo>
                  <a:lnTo>
                    <a:pt x="6334124" y="50888"/>
                  </a:lnTo>
                  <a:lnTo>
                    <a:pt x="6650830" y="0"/>
                  </a:lnTo>
                  <a:lnTo>
                    <a:pt x="6967536" y="9556"/>
                  </a:lnTo>
                  <a:lnTo>
                    <a:pt x="7284243" y="95106"/>
                  </a:lnTo>
                  <a:lnTo>
                    <a:pt x="7284243" y="1609017"/>
                  </a:lnTo>
                  <a:lnTo>
                    <a:pt x="6967536" y="1570768"/>
                  </a:lnTo>
                  <a:lnTo>
                    <a:pt x="6650830" y="1557600"/>
                  </a:lnTo>
                  <a:lnTo>
                    <a:pt x="6334124" y="1576762"/>
                  </a:lnTo>
                  <a:lnTo>
                    <a:pt x="6017418" y="1732318"/>
                  </a:lnTo>
                  <a:lnTo>
                    <a:pt x="5700712" y="1971708"/>
                  </a:lnTo>
                  <a:lnTo>
                    <a:pt x="5384005" y="2242670"/>
                  </a:lnTo>
                  <a:lnTo>
                    <a:pt x="5067299" y="2474708"/>
                  </a:lnTo>
                  <a:lnTo>
                    <a:pt x="4750593" y="2566020"/>
                  </a:lnTo>
                  <a:lnTo>
                    <a:pt x="4433887" y="2592793"/>
                  </a:lnTo>
                  <a:lnTo>
                    <a:pt x="4117180" y="2600809"/>
                  </a:lnTo>
                  <a:lnTo>
                    <a:pt x="3800474" y="2604534"/>
                  </a:lnTo>
                  <a:close/>
                </a:path>
              </a:pathLst>
            </a:custGeom>
            <a:solidFill>
              <a:srgbClr val="2F5CAB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object 44">
              <a:extLst>
                <a:ext uri="{FF2B5EF4-FFF2-40B4-BE49-F238E27FC236}">
                  <a16:creationId xmlns:a16="http://schemas.microsoft.com/office/drawing/2014/main" id="{95018402-BFF4-2A53-D1BD-87899819CDD0}"/>
                </a:ext>
              </a:extLst>
            </p:cNvPr>
            <p:cNvSpPr/>
            <p:nvPr/>
          </p:nvSpPr>
          <p:spPr>
            <a:xfrm>
              <a:off x="928387" y="5548283"/>
              <a:ext cx="7284720" cy="1740535"/>
            </a:xfrm>
            <a:custGeom>
              <a:avLst/>
              <a:gdLst/>
              <a:ahLst/>
              <a:cxnLst/>
              <a:rect l="l" t="t" r="r" b="b"/>
              <a:pathLst>
                <a:path w="7284720" h="1740534">
                  <a:moveTo>
                    <a:pt x="7284243" y="1739912"/>
                  </a:moveTo>
                  <a:lnTo>
                    <a:pt x="0" y="1739912"/>
                  </a:lnTo>
                  <a:lnTo>
                    <a:pt x="0" y="110252"/>
                  </a:lnTo>
                  <a:lnTo>
                    <a:pt x="316706" y="154627"/>
                  </a:lnTo>
                  <a:lnTo>
                    <a:pt x="633412" y="187994"/>
                  </a:lnTo>
                  <a:lnTo>
                    <a:pt x="950118" y="202841"/>
                  </a:lnTo>
                  <a:lnTo>
                    <a:pt x="1266824" y="203946"/>
                  </a:lnTo>
                  <a:lnTo>
                    <a:pt x="1583531" y="190321"/>
                  </a:lnTo>
                  <a:lnTo>
                    <a:pt x="1900237" y="126639"/>
                  </a:lnTo>
                  <a:lnTo>
                    <a:pt x="2216943" y="188055"/>
                  </a:lnTo>
                  <a:lnTo>
                    <a:pt x="2533649" y="627566"/>
                  </a:lnTo>
                  <a:lnTo>
                    <a:pt x="2850356" y="945240"/>
                  </a:lnTo>
                  <a:lnTo>
                    <a:pt x="3167062" y="1024924"/>
                  </a:lnTo>
                  <a:lnTo>
                    <a:pt x="3483768" y="1038456"/>
                  </a:lnTo>
                  <a:lnTo>
                    <a:pt x="3800474" y="1046934"/>
                  </a:lnTo>
                  <a:lnTo>
                    <a:pt x="4117180" y="1043209"/>
                  </a:lnTo>
                  <a:lnTo>
                    <a:pt x="4433887" y="1035193"/>
                  </a:lnTo>
                  <a:lnTo>
                    <a:pt x="4750593" y="1008420"/>
                  </a:lnTo>
                  <a:lnTo>
                    <a:pt x="5067299" y="917108"/>
                  </a:lnTo>
                  <a:lnTo>
                    <a:pt x="5384005" y="685070"/>
                  </a:lnTo>
                  <a:lnTo>
                    <a:pt x="5700712" y="414108"/>
                  </a:lnTo>
                  <a:lnTo>
                    <a:pt x="6017418" y="174718"/>
                  </a:lnTo>
                  <a:lnTo>
                    <a:pt x="6334124" y="19162"/>
                  </a:lnTo>
                  <a:lnTo>
                    <a:pt x="6650830" y="0"/>
                  </a:lnTo>
                  <a:lnTo>
                    <a:pt x="6967536" y="13168"/>
                  </a:lnTo>
                  <a:lnTo>
                    <a:pt x="7284243" y="51417"/>
                  </a:lnTo>
                  <a:lnTo>
                    <a:pt x="7284243" y="1739912"/>
                  </a:lnTo>
                  <a:close/>
                </a:path>
              </a:pathLst>
            </a:custGeom>
            <a:solidFill>
              <a:srgbClr val="404040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object 45">
              <a:extLst>
                <a:ext uri="{FF2B5EF4-FFF2-40B4-BE49-F238E27FC236}">
                  <a16:creationId xmlns:a16="http://schemas.microsoft.com/office/drawing/2014/main" id="{F43EED08-F4D7-4118-6076-ED644B85BF1E}"/>
                </a:ext>
              </a:extLst>
            </p:cNvPr>
            <p:cNvSpPr/>
            <p:nvPr/>
          </p:nvSpPr>
          <p:spPr>
            <a:xfrm>
              <a:off x="928387" y="3157930"/>
              <a:ext cx="7279640" cy="789305"/>
            </a:xfrm>
            <a:custGeom>
              <a:avLst/>
              <a:gdLst/>
              <a:ahLst/>
              <a:cxnLst/>
              <a:rect l="l" t="t" r="r" b="b"/>
              <a:pathLst>
                <a:path w="7279640" h="789304">
                  <a:moveTo>
                    <a:pt x="0" y="433028"/>
                  </a:moveTo>
                  <a:lnTo>
                    <a:pt x="316706" y="591707"/>
                  </a:lnTo>
                  <a:lnTo>
                    <a:pt x="633412" y="701492"/>
                  </a:lnTo>
                  <a:lnTo>
                    <a:pt x="950118" y="764972"/>
                  </a:lnTo>
                  <a:lnTo>
                    <a:pt x="1266824" y="788862"/>
                  </a:lnTo>
                  <a:lnTo>
                    <a:pt x="1583531" y="764839"/>
                  </a:lnTo>
                  <a:lnTo>
                    <a:pt x="1900237" y="630448"/>
                  </a:lnTo>
                  <a:lnTo>
                    <a:pt x="2216943" y="512772"/>
                  </a:lnTo>
                  <a:lnTo>
                    <a:pt x="2533649" y="383470"/>
                  </a:lnTo>
                  <a:lnTo>
                    <a:pt x="2850356" y="208711"/>
                  </a:lnTo>
                  <a:lnTo>
                    <a:pt x="3167062" y="111018"/>
                  </a:lnTo>
                  <a:lnTo>
                    <a:pt x="3483768" y="68279"/>
                  </a:lnTo>
                  <a:lnTo>
                    <a:pt x="3800474" y="52933"/>
                  </a:lnTo>
                  <a:lnTo>
                    <a:pt x="4117180" y="37741"/>
                  </a:lnTo>
                  <a:lnTo>
                    <a:pt x="4433887" y="26056"/>
                  </a:lnTo>
                  <a:lnTo>
                    <a:pt x="4750593" y="46270"/>
                  </a:lnTo>
                  <a:lnTo>
                    <a:pt x="5067299" y="74283"/>
                  </a:lnTo>
                  <a:lnTo>
                    <a:pt x="5384005" y="131057"/>
                  </a:lnTo>
                  <a:lnTo>
                    <a:pt x="5700712" y="111692"/>
                  </a:lnTo>
                  <a:lnTo>
                    <a:pt x="6017418" y="49765"/>
                  </a:lnTo>
                  <a:lnTo>
                    <a:pt x="6334124" y="0"/>
                  </a:lnTo>
                  <a:lnTo>
                    <a:pt x="6650830" y="1313"/>
                  </a:lnTo>
                  <a:lnTo>
                    <a:pt x="6967536" y="79696"/>
                  </a:lnTo>
                  <a:lnTo>
                    <a:pt x="7279481" y="229116"/>
                  </a:lnTo>
                </a:path>
              </a:pathLst>
            </a:custGeom>
            <a:ln w="28574">
              <a:solidFill>
                <a:srgbClr val="833C0A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object 46">
              <a:extLst>
                <a:ext uri="{FF2B5EF4-FFF2-40B4-BE49-F238E27FC236}">
                  <a16:creationId xmlns:a16="http://schemas.microsoft.com/office/drawing/2014/main" id="{62EC95F6-809B-E9B5-B761-9E16B337CE1C}"/>
                </a:ext>
              </a:extLst>
            </p:cNvPr>
            <p:cNvSpPr/>
            <p:nvPr/>
          </p:nvSpPr>
          <p:spPr>
            <a:xfrm>
              <a:off x="928387" y="3171838"/>
              <a:ext cx="7279640" cy="789305"/>
            </a:xfrm>
            <a:custGeom>
              <a:avLst/>
              <a:gdLst/>
              <a:ahLst/>
              <a:cxnLst/>
              <a:rect l="l" t="t" r="r" b="b"/>
              <a:pathLst>
                <a:path w="7279640" h="789304">
                  <a:moveTo>
                    <a:pt x="0" y="433289"/>
                  </a:moveTo>
                  <a:lnTo>
                    <a:pt x="316706" y="592034"/>
                  </a:lnTo>
                  <a:lnTo>
                    <a:pt x="633412" y="701810"/>
                  </a:lnTo>
                  <a:lnTo>
                    <a:pt x="950118" y="765256"/>
                  </a:lnTo>
                  <a:lnTo>
                    <a:pt x="1266824" y="789212"/>
                  </a:lnTo>
                  <a:lnTo>
                    <a:pt x="1583531" y="765207"/>
                  </a:lnTo>
                  <a:lnTo>
                    <a:pt x="1900237" y="630808"/>
                  </a:lnTo>
                  <a:lnTo>
                    <a:pt x="2216943" y="513098"/>
                  </a:lnTo>
                  <a:lnTo>
                    <a:pt x="2533649" y="383663"/>
                  </a:lnTo>
                  <a:lnTo>
                    <a:pt x="2850356" y="208626"/>
                  </a:lnTo>
                  <a:lnTo>
                    <a:pt x="3167062" y="110647"/>
                  </a:lnTo>
                  <a:lnTo>
                    <a:pt x="3483768" y="67646"/>
                  </a:lnTo>
                  <a:lnTo>
                    <a:pt x="3800474" y="52109"/>
                  </a:lnTo>
                  <a:lnTo>
                    <a:pt x="4117180" y="36815"/>
                  </a:lnTo>
                  <a:lnTo>
                    <a:pt x="4433887" y="25118"/>
                  </a:lnTo>
                  <a:lnTo>
                    <a:pt x="4750593" y="45390"/>
                  </a:lnTo>
                  <a:lnTo>
                    <a:pt x="5067299" y="73563"/>
                  </a:lnTo>
                  <a:lnTo>
                    <a:pt x="5384005" y="130499"/>
                  </a:lnTo>
                  <a:lnTo>
                    <a:pt x="5700712" y="111373"/>
                  </a:lnTo>
                  <a:lnTo>
                    <a:pt x="6017418" y="49612"/>
                  </a:lnTo>
                  <a:lnTo>
                    <a:pt x="6334124" y="0"/>
                  </a:lnTo>
                  <a:lnTo>
                    <a:pt x="6650830" y="1384"/>
                  </a:lnTo>
                  <a:lnTo>
                    <a:pt x="6967536" y="79830"/>
                  </a:lnTo>
                  <a:lnTo>
                    <a:pt x="7279481" y="229287"/>
                  </a:lnTo>
                </a:path>
              </a:pathLst>
            </a:custGeom>
            <a:ln w="28574">
              <a:solidFill>
                <a:srgbClr val="FDE31D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object 47">
              <a:extLst>
                <a:ext uri="{FF2B5EF4-FFF2-40B4-BE49-F238E27FC236}">
                  <a16:creationId xmlns:a16="http://schemas.microsoft.com/office/drawing/2014/main" id="{987758C5-A80B-401E-632D-F38E9548C8ED}"/>
                </a:ext>
              </a:extLst>
            </p:cNvPr>
            <p:cNvSpPr/>
            <p:nvPr/>
          </p:nvSpPr>
          <p:spPr>
            <a:xfrm>
              <a:off x="928387" y="3233705"/>
              <a:ext cx="7279640" cy="2141855"/>
            </a:xfrm>
            <a:custGeom>
              <a:avLst/>
              <a:gdLst/>
              <a:ahLst/>
              <a:cxnLst/>
              <a:rect l="l" t="t" r="r" b="b"/>
              <a:pathLst>
                <a:path w="7279640" h="2141854">
                  <a:moveTo>
                    <a:pt x="0" y="391182"/>
                  </a:moveTo>
                  <a:lnTo>
                    <a:pt x="316706" y="538583"/>
                  </a:lnTo>
                  <a:lnTo>
                    <a:pt x="633412" y="642988"/>
                  </a:lnTo>
                  <a:lnTo>
                    <a:pt x="950118" y="705199"/>
                  </a:lnTo>
                  <a:lnTo>
                    <a:pt x="1266824" y="728969"/>
                  </a:lnTo>
                  <a:lnTo>
                    <a:pt x="1583531" y="705407"/>
                  </a:lnTo>
                  <a:lnTo>
                    <a:pt x="1900237" y="576195"/>
                  </a:lnTo>
                  <a:lnTo>
                    <a:pt x="2216943" y="674600"/>
                  </a:lnTo>
                  <a:lnTo>
                    <a:pt x="2533649" y="1403817"/>
                  </a:lnTo>
                  <a:lnTo>
                    <a:pt x="2850356" y="1886791"/>
                  </a:lnTo>
                  <a:lnTo>
                    <a:pt x="3167062" y="2078876"/>
                  </a:lnTo>
                  <a:lnTo>
                    <a:pt x="3483768" y="2139988"/>
                  </a:lnTo>
                  <a:lnTo>
                    <a:pt x="3800474" y="2141839"/>
                  </a:lnTo>
                  <a:lnTo>
                    <a:pt x="4117180" y="2094162"/>
                  </a:lnTo>
                  <a:lnTo>
                    <a:pt x="4433887" y="2026468"/>
                  </a:lnTo>
                  <a:lnTo>
                    <a:pt x="4750593" y="1951331"/>
                  </a:lnTo>
                  <a:lnTo>
                    <a:pt x="5067299" y="1795974"/>
                  </a:lnTo>
                  <a:lnTo>
                    <a:pt x="5384005" y="1375826"/>
                  </a:lnTo>
                  <a:lnTo>
                    <a:pt x="5700712" y="925769"/>
                  </a:lnTo>
                  <a:lnTo>
                    <a:pt x="6017418" y="356081"/>
                  </a:lnTo>
                  <a:lnTo>
                    <a:pt x="6334124" y="12162"/>
                  </a:lnTo>
                  <a:lnTo>
                    <a:pt x="6650830" y="0"/>
                  </a:lnTo>
                  <a:lnTo>
                    <a:pt x="6967536" y="69178"/>
                  </a:lnTo>
                  <a:lnTo>
                    <a:pt x="7279481" y="201162"/>
                  </a:lnTo>
                </a:path>
              </a:pathLst>
            </a:custGeom>
            <a:ln w="28574">
              <a:solidFill>
                <a:srgbClr val="EC7D31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object 48">
              <a:extLst>
                <a:ext uri="{FF2B5EF4-FFF2-40B4-BE49-F238E27FC236}">
                  <a16:creationId xmlns:a16="http://schemas.microsoft.com/office/drawing/2014/main" id="{E03C2784-7131-B08B-CB8E-BF3A4CAC8ECA}"/>
                </a:ext>
              </a:extLst>
            </p:cNvPr>
            <p:cNvSpPr/>
            <p:nvPr/>
          </p:nvSpPr>
          <p:spPr>
            <a:xfrm>
              <a:off x="928387" y="3321595"/>
              <a:ext cx="7279640" cy="2060575"/>
            </a:xfrm>
            <a:custGeom>
              <a:avLst/>
              <a:gdLst/>
              <a:ahLst/>
              <a:cxnLst/>
              <a:rect l="l" t="t" r="r" b="b"/>
              <a:pathLst>
                <a:path w="7279640" h="2060575">
                  <a:moveTo>
                    <a:pt x="0" y="351487"/>
                  </a:moveTo>
                  <a:lnTo>
                    <a:pt x="316706" y="479797"/>
                  </a:lnTo>
                  <a:lnTo>
                    <a:pt x="633412" y="571603"/>
                  </a:lnTo>
                  <a:lnTo>
                    <a:pt x="950118" y="628636"/>
                  </a:lnTo>
                  <a:lnTo>
                    <a:pt x="1266824" y="649549"/>
                  </a:lnTo>
                  <a:lnTo>
                    <a:pt x="1583531" y="628083"/>
                  </a:lnTo>
                  <a:lnTo>
                    <a:pt x="1900237" y="504941"/>
                  </a:lnTo>
                  <a:lnTo>
                    <a:pt x="2216943" y="591905"/>
                  </a:lnTo>
                  <a:lnTo>
                    <a:pt x="2533649" y="1316906"/>
                  </a:lnTo>
                  <a:lnTo>
                    <a:pt x="2850356" y="1801819"/>
                  </a:lnTo>
                  <a:lnTo>
                    <a:pt x="3167062" y="1996111"/>
                  </a:lnTo>
                  <a:lnTo>
                    <a:pt x="3483768" y="2057932"/>
                  </a:lnTo>
                  <a:lnTo>
                    <a:pt x="3800474" y="2060059"/>
                  </a:lnTo>
                  <a:lnTo>
                    <a:pt x="4117180" y="2012592"/>
                  </a:lnTo>
                  <a:lnTo>
                    <a:pt x="4433887" y="1944561"/>
                  </a:lnTo>
                  <a:lnTo>
                    <a:pt x="4750593" y="1869107"/>
                  </a:lnTo>
                  <a:lnTo>
                    <a:pt x="5067299" y="1712930"/>
                  </a:lnTo>
                  <a:lnTo>
                    <a:pt x="5384005" y="1291889"/>
                  </a:lnTo>
                  <a:lnTo>
                    <a:pt x="5700712" y="859317"/>
                  </a:lnTo>
                  <a:lnTo>
                    <a:pt x="6017418" y="305715"/>
                  </a:lnTo>
                  <a:lnTo>
                    <a:pt x="6334124" y="0"/>
                  </a:lnTo>
                  <a:lnTo>
                    <a:pt x="6650830" y="10566"/>
                  </a:lnTo>
                  <a:lnTo>
                    <a:pt x="6967536" y="71955"/>
                  </a:lnTo>
                  <a:lnTo>
                    <a:pt x="7279481" y="185943"/>
                  </a:lnTo>
                </a:path>
              </a:pathLst>
            </a:custGeom>
            <a:ln w="28574">
              <a:solidFill>
                <a:srgbClr val="00B04F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object 49">
              <a:extLst>
                <a:ext uri="{FF2B5EF4-FFF2-40B4-BE49-F238E27FC236}">
                  <a16:creationId xmlns:a16="http://schemas.microsoft.com/office/drawing/2014/main" id="{35231841-AD66-4C95-6F1B-BC7245D53C1E}"/>
                </a:ext>
              </a:extLst>
            </p:cNvPr>
            <p:cNvSpPr/>
            <p:nvPr/>
          </p:nvSpPr>
          <p:spPr>
            <a:xfrm>
              <a:off x="928387" y="3990683"/>
              <a:ext cx="7279640" cy="1728470"/>
            </a:xfrm>
            <a:custGeom>
              <a:avLst/>
              <a:gdLst/>
              <a:ahLst/>
              <a:cxnLst/>
              <a:rect l="l" t="t" r="r" b="b"/>
              <a:pathLst>
                <a:path w="7279640" h="1728470">
                  <a:moveTo>
                    <a:pt x="0" y="234829"/>
                  </a:moveTo>
                  <a:lnTo>
                    <a:pt x="316706" y="342327"/>
                  </a:lnTo>
                  <a:lnTo>
                    <a:pt x="633412" y="414718"/>
                  </a:lnTo>
                  <a:lnTo>
                    <a:pt x="950118" y="460861"/>
                  </a:lnTo>
                  <a:lnTo>
                    <a:pt x="1266824" y="474390"/>
                  </a:lnTo>
                  <a:lnTo>
                    <a:pt x="1583531" y="445588"/>
                  </a:lnTo>
                  <a:lnTo>
                    <a:pt x="1900237" y="314305"/>
                  </a:lnTo>
                  <a:lnTo>
                    <a:pt x="2216943" y="385098"/>
                  </a:lnTo>
                  <a:lnTo>
                    <a:pt x="2533649" y="1050042"/>
                  </a:lnTo>
                  <a:lnTo>
                    <a:pt x="2850356" y="1464933"/>
                  </a:lnTo>
                  <a:lnTo>
                    <a:pt x="3167062" y="1627472"/>
                  </a:lnTo>
                  <a:lnTo>
                    <a:pt x="3483768" y="1689130"/>
                  </a:lnTo>
                  <a:lnTo>
                    <a:pt x="3800474" y="1722979"/>
                  </a:lnTo>
                  <a:lnTo>
                    <a:pt x="4117180" y="1728293"/>
                  </a:lnTo>
                  <a:lnTo>
                    <a:pt x="4433887" y="1722009"/>
                  </a:lnTo>
                  <a:lnTo>
                    <a:pt x="4750593" y="1689299"/>
                  </a:lnTo>
                  <a:lnTo>
                    <a:pt x="5067299" y="1557587"/>
                  </a:lnTo>
                  <a:lnTo>
                    <a:pt x="5384005" y="1186433"/>
                  </a:lnTo>
                  <a:lnTo>
                    <a:pt x="5700712" y="784395"/>
                  </a:lnTo>
                  <a:lnTo>
                    <a:pt x="6017418" y="334551"/>
                  </a:lnTo>
                  <a:lnTo>
                    <a:pt x="6334124" y="50888"/>
                  </a:lnTo>
                  <a:lnTo>
                    <a:pt x="6650830" y="0"/>
                  </a:lnTo>
                  <a:lnTo>
                    <a:pt x="6967536" y="9556"/>
                  </a:lnTo>
                  <a:lnTo>
                    <a:pt x="7279481" y="93820"/>
                  </a:lnTo>
                </a:path>
              </a:pathLst>
            </a:custGeom>
            <a:ln w="28574">
              <a:solidFill>
                <a:srgbClr val="2F5CAB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DB514D71-0A5F-00F7-49F0-BF4D8342A374}"/>
                </a:ext>
              </a:extLst>
            </p:cNvPr>
            <p:cNvSpPr/>
            <p:nvPr/>
          </p:nvSpPr>
          <p:spPr>
            <a:xfrm>
              <a:off x="928387" y="5548283"/>
              <a:ext cx="7279640" cy="1042669"/>
            </a:xfrm>
            <a:custGeom>
              <a:avLst/>
              <a:gdLst/>
              <a:ahLst/>
              <a:cxnLst/>
              <a:rect l="l" t="t" r="r" b="b"/>
              <a:pathLst>
                <a:path w="7279640" h="1042670">
                  <a:moveTo>
                    <a:pt x="0" y="110252"/>
                  </a:moveTo>
                  <a:lnTo>
                    <a:pt x="316706" y="154627"/>
                  </a:lnTo>
                  <a:lnTo>
                    <a:pt x="633412" y="187994"/>
                  </a:lnTo>
                  <a:lnTo>
                    <a:pt x="950118" y="202841"/>
                  </a:lnTo>
                  <a:lnTo>
                    <a:pt x="1266824" y="203946"/>
                  </a:lnTo>
                  <a:lnTo>
                    <a:pt x="1583531" y="190321"/>
                  </a:lnTo>
                  <a:lnTo>
                    <a:pt x="1900237" y="126639"/>
                  </a:lnTo>
                  <a:lnTo>
                    <a:pt x="2216943" y="188055"/>
                  </a:lnTo>
                  <a:lnTo>
                    <a:pt x="2533649" y="627566"/>
                  </a:lnTo>
                  <a:lnTo>
                    <a:pt x="2850356" y="945240"/>
                  </a:lnTo>
                  <a:lnTo>
                    <a:pt x="3167062" y="1024924"/>
                  </a:lnTo>
                  <a:lnTo>
                    <a:pt x="3483768" y="1038456"/>
                  </a:lnTo>
                  <a:lnTo>
                    <a:pt x="3622582" y="1042172"/>
                  </a:lnTo>
                </a:path>
                <a:path w="7279640" h="1042670">
                  <a:moveTo>
                    <a:pt x="4158162" y="1042172"/>
                  </a:moveTo>
                  <a:lnTo>
                    <a:pt x="4433887" y="1035193"/>
                  </a:lnTo>
                  <a:lnTo>
                    <a:pt x="4750593" y="1008420"/>
                  </a:lnTo>
                  <a:lnTo>
                    <a:pt x="5067299" y="917108"/>
                  </a:lnTo>
                  <a:lnTo>
                    <a:pt x="5384005" y="685070"/>
                  </a:lnTo>
                  <a:lnTo>
                    <a:pt x="5700712" y="414108"/>
                  </a:lnTo>
                  <a:lnTo>
                    <a:pt x="6017418" y="174718"/>
                  </a:lnTo>
                  <a:lnTo>
                    <a:pt x="6334124" y="19162"/>
                  </a:lnTo>
                  <a:lnTo>
                    <a:pt x="6650830" y="0"/>
                  </a:lnTo>
                  <a:lnTo>
                    <a:pt x="6967536" y="13168"/>
                  </a:lnTo>
                  <a:lnTo>
                    <a:pt x="7279481" y="50842"/>
                  </a:lnTo>
                </a:path>
              </a:pathLst>
            </a:custGeom>
            <a:ln w="2857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6" name="object 51">
            <a:extLst>
              <a:ext uri="{FF2B5EF4-FFF2-40B4-BE49-F238E27FC236}">
                <a16:creationId xmlns:a16="http://schemas.microsoft.com/office/drawing/2014/main" id="{C3CB7B9C-8752-F739-0AFB-24DB614E7399}"/>
              </a:ext>
            </a:extLst>
          </p:cNvPr>
          <p:cNvSpPr txBox="1"/>
          <p:nvPr/>
        </p:nvSpPr>
        <p:spPr>
          <a:xfrm>
            <a:off x="593923" y="5162179"/>
            <a:ext cx="4961467" cy="285549"/>
          </a:xfrm>
          <a:prstGeom prst="rect">
            <a:avLst/>
          </a:prstGeom>
        </p:spPr>
        <p:txBody>
          <a:bodyPr vert="horz" wrap="square" lIns="0" tIns="26247" rIns="0" bIns="0" rtlCol="0">
            <a:spAutoFit/>
          </a:bodyPr>
          <a:lstStyle/>
          <a:p>
            <a:pPr algn="ctr" defTabSz="609630">
              <a:spcBef>
                <a:spcPts val="207"/>
              </a:spcBef>
              <a:tabLst>
                <a:tab pos="214217" algn="l"/>
                <a:tab pos="425048" algn="l"/>
                <a:tab pos="636302" algn="l"/>
                <a:tab pos="847556" algn="l"/>
                <a:tab pos="1058810" algn="l"/>
                <a:tab pos="1269639" algn="l"/>
                <a:tab pos="1480894" algn="l"/>
                <a:tab pos="1692148" algn="l"/>
                <a:tab pos="1872074" algn="l"/>
                <a:tab pos="2086714" algn="l"/>
                <a:tab pos="2294158" algn="l"/>
                <a:tab pos="2505411" algn="l"/>
                <a:tab pos="2716666" algn="l"/>
                <a:tab pos="2927496" algn="l"/>
                <a:tab pos="3138750" algn="l"/>
                <a:tab pos="3350004" algn="l"/>
                <a:tab pos="3561258" algn="l"/>
                <a:tab pos="3772089" algn="l"/>
                <a:tab pos="3986729" algn="l"/>
                <a:tab pos="4197560" algn="l"/>
                <a:tab pos="4408814" algn="l"/>
                <a:tab pos="4620068" algn="l"/>
                <a:tab pos="4831322" algn="l"/>
              </a:tabLst>
            </a:pP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1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3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5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7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33" dirty="0">
                <a:solidFill>
                  <a:srgbClr val="002060"/>
                </a:solidFill>
                <a:latin typeface="Arial"/>
                <a:cs typeface="Arial"/>
              </a:rPr>
              <a:t>9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10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11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12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13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14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15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16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17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18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19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20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21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22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23</a:t>
            </a: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	</a:t>
            </a:r>
            <a:r>
              <a:rPr sz="800" kern="0" spc="-17" dirty="0">
                <a:solidFill>
                  <a:srgbClr val="002060"/>
                </a:solidFill>
                <a:latin typeface="Arial"/>
                <a:cs typeface="Arial"/>
              </a:rPr>
              <a:t>24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R="19051" algn="ctr" defTabSz="609630">
              <a:spcBef>
                <a:spcPts val="140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Hora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7" name="object 52">
            <a:extLst>
              <a:ext uri="{FF2B5EF4-FFF2-40B4-BE49-F238E27FC236}">
                <a16:creationId xmlns:a16="http://schemas.microsoft.com/office/drawing/2014/main" id="{3425D2D1-7E7B-3BCD-BE0F-B2EBEF6FB35E}"/>
              </a:ext>
            </a:extLst>
          </p:cNvPr>
          <p:cNvSpPr/>
          <p:nvPr/>
        </p:nvSpPr>
        <p:spPr>
          <a:xfrm>
            <a:off x="528595" y="2023665"/>
            <a:ext cx="5067300" cy="0"/>
          </a:xfrm>
          <a:custGeom>
            <a:avLst/>
            <a:gdLst/>
            <a:ahLst/>
            <a:cxnLst/>
            <a:rect l="l" t="t" r="r" b="b"/>
            <a:pathLst>
              <a:path w="7600950">
                <a:moveTo>
                  <a:pt x="0" y="0"/>
                </a:moveTo>
                <a:lnTo>
                  <a:pt x="7600949" y="0"/>
                </a:lnTo>
              </a:path>
            </a:pathLst>
          </a:custGeom>
          <a:ln w="9524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18D78BA4-CD64-BD0F-E85B-7BD6B5978537}"/>
              </a:ext>
            </a:extLst>
          </p:cNvPr>
          <p:cNvSpPr txBox="1"/>
          <p:nvPr/>
        </p:nvSpPr>
        <p:spPr>
          <a:xfrm>
            <a:off x="383927" y="5091059"/>
            <a:ext cx="73659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dirty="0">
                <a:solidFill>
                  <a:srgbClr val="002060"/>
                </a:solidFill>
                <a:latin typeface="Arial"/>
                <a:cs typeface="Arial"/>
              </a:rPr>
              <a:t>0</a:t>
            </a:r>
            <a:endParaRPr sz="800" kern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59" name="object 54">
            <a:extLst>
              <a:ext uri="{FF2B5EF4-FFF2-40B4-BE49-F238E27FC236}">
                <a16:creationId xmlns:a16="http://schemas.microsoft.com/office/drawing/2014/main" id="{A3A4F40D-736C-06B4-366F-96CB3F0A5057}"/>
              </a:ext>
            </a:extLst>
          </p:cNvPr>
          <p:cNvSpPr txBox="1"/>
          <p:nvPr/>
        </p:nvSpPr>
        <p:spPr>
          <a:xfrm>
            <a:off x="164752" y="4567832"/>
            <a:ext cx="292678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35CD46C8-8A04-ED6B-30DB-1D0C8A3F1B9D}"/>
              </a:ext>
            </a:extLst>
          </p:cNvPr>
          <p:cNvSpPr txBox="1"/>
          <p:nvPr/>
        </p:nvSpPr>
        <p:spPr>
          <a:xfrm>
            <a:off x="164752" y="4044606"/>
            <a:ext cx="292677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1" name="object 56">
            <a:extLst>
              <a:ext uri="{FF2B5EF4-FFF2-40B4-BE49-F238E27FC236}">
                <a16:creationId xmlns:a16="http://schemas.microsoft.com/office/drawing/2014/main" id="{13C76D0B-1D13-8532-38DA-D37633B1111A}"/>
              </a:ext>
            </a:extLst>
          </p:cNvPr>
          <p:cNvSpPr txBox="1"/>
          <p:nvPr/>
        </p:nvSpPr>
        <p:spPr>
          <a:xfrm>
            <a:off x="164752" y="3521379"/>
            <a:ext cx="292678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6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2" name="object 57">
            <a:extLst>
              <a:ext uri="{FF2B5EF4-FFF2-40B4-BE49-F238E27FC236}">
                <a16:creationId xmlns:a16="http://schemas.microsoft.com/office/drawing/2014/main" id="{C0614BD5-61F5-3AED-B0F6-FAB3DF61D8B0}"/>
              </a:ext>
            </a:extLst>
          </p:cNvPr>
          <p:cNvSpPr txBox="1"/>
          <p:nvPr/>
        </p:nvSpPr>
        <p:spPr>
          <a:xfrm>
            <a:off x="164752" y="2998152"/>
            <a:ext cx="292677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8</a:t>
            </a:r>
            <a:r>
              <a:rPr lang="es-ES" sz="800" kern="0" spc="-13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13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3" name="object 58">
            <a:extLst>
              <a:ext uri="{FF2B5EF4-FFF2-40B4-BE49-F238E27FC236}">
                <a16:creationId xmlns:a16="http://schemas.microsoft.com/office/drawing/2014/main" id="{CC7E94D2-69C0-CCA0-C8ED-94175FC183E9}"/>
              </a:ext>
            </a:extLst>
          </p:cNvPr>
          <p:cNvSpPr txBox="1"/>
          <p:nvPr/>
        </p:nvSpPr>
        <p:spPr>
          <a:xfrm>
            <a:off x="103909" y="2474925"/>
            <a:ext cx="353717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10</a:t>
            </a:r>
            <a:r>
              <a:rPr lang="es-ES" sz="8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4" name="object 59">
            <a:extLst>
              <a:ext uri="{FF2B5EF4-FFF2-40B4-BE49-F238E27FC236}">
                <a16:creationId xmlns:a16="http://schemas.microsoft.com/office/drawing/2014/main" id="{074DC036-FD67-889D-3EB0-5CAA9DE47AC3}"/>
              </a:ext>
            </a:extLst>
          </p:cNvPr>
          <p:cNvSpPr txBox="1"/>
          <p:nvPr/>
        </p:nvSpPr>
        <p:spPr>
          <a:xfrm>
            <a:off x="103909" y="1951699"/>
            <a:ext cx="353717" cy="131660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12</a:t>
            </a:r>
            <a:r>
              <a:rPr lang="es-ES" sz="800" kern="0" spc="-7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r>
              <a:rPr sz="800" kern="0" spc="-7" dirty="0">
                <a:solidFill>
                  <a:srgbClr val="002060"/>
                </a:solidFill>
                <a:latin typeface="Arial"/>
                <a:cs typeface="Arial"/>
              </a:rPr>
              <a:t>000</a:t>
            </a:r>
            <a:endParaRPr sz="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5" name="object 63">
            <a:extLst>
              <a:ext uri="{FF2B5EF4-FFF2-40B4-BE49-F238E27FC236}">
                <a16:creationId xmlns:a16="http://schemas.microsoft.com/office/drawing/2014/main" id="{7918478D-B422-3527-DB58-9E2D21D001B4}"/>
              </a:ext>
            </a:extLst>
          </p:cNvPr>
          <p:cNvSpPr txBox="1"/>
          <p:nvPr/>
        </p:nvSpPr>
        <p:spPr>
          <a:xfrm>
            <a:off x="7017416" y="1662236"/>
            <a:ext cx="350181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kern="0" spc="4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Generación</a:t>
            </a:r>
            <a:r>
              <a:rPr kern="0" spc="-5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10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SEN</a:t>
            </a:r>
            <a:r>
              <a:rPr kern="0" spc="-4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-8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  <a:r>
              <a:rPr kern="0" spc="-5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día</a:t>
            </a:r>
            <a:r>
              <a:rPr kern="0" spc="-4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6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promedio</a:t>
            </a:r>
            <a:r>
              <a:rPr kern="0" spc="-5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6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2025</a:t>
            </a:r>
            <a:endParaRPr kern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6" name="object 63">
            <a:extLst>
              <a:ext uri="{FF2B5EF4-FFF2-40B4-BE49-F238E27FC236}">
                <a16:creationId xmlns:a16="http://schemas.microsoft.com/office/drawing/2014/main" id="{2FAA7060-AA84-BEAF-2518-6F46652923B3}"/>
              </a:ext>
            </a:extLst>
          </p:cNvPr>
          <p:cNvSpPr txBox="1"/>
          <p:nvPr/>
        </p:nvSpPr>
        <p:spPr>
          <a:xfrm>
            <a:off x="1153081" y="1662236"/>
            <a:ext cx="3501813" cy="28554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defTabSz="609630">
              <a:spcBef>
                <a:spcPts val="67"/>
              </a:spcBef>
            </a:pPr>
            <a:r>
              <a:rPr kern="0" spc="4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Generación</a:t>
            </a:r>
            <a:r>
              <a:rPr kern="0" spc="-5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103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SEN</a:t>
            </a:r>
            <a:r>
              <a:rPr kern="0" spc="-4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-8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  <a:r>
              <a:rPr kern="0" spc="-5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día</a:t>
            </a:r>
            <a:r>
              <a:rPr kern="0" spc="-47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67" dirty="0" err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promedio</a:t>
            </a:r>
            <a:r>
              <a:rPr kern="0" spc="-5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kern="0" spc="6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202</a:t>
            </a:r>
            <a:r>
              <a:rPr lang="es-ES" kern="0" spc="60" dirty="0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ern="0" dirty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A91989AC-1FC3-4C38-ADBA-234AA283315D}"/>
              </a:ext>
            </a:extLst>
          </p:cNvPr>
          <p:cNvSpPr txBox="1"/>
          <p:nvPr/>
        </p:nvSpPr>
        <p:spPr>
          <a:xfrm>
            <a:off x="45231" y="3455342"/>
            <a:ext cx="119520" cy="19769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67" defTabSz="609630">
              <a:lnSpc>
                <a:spcPts val="950"/>
              </a:lnSpc>
            </a:pPr>
            <a:r>
              <a:rPr sz="800" b="1" kern="0" spc="-17" dirty="0">
                <a:solidFill>
                  <a:srgbClr val="002060"/>
                </a:solidFill>
                <a:latin typeface="Arial"/>
                <a:cs typeface="Arial"/>
              </a:rPr>
              <a:t>MW</a:t>
            </a:r>
            <a:endParaRPr sz="800" b="1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pic>
        <p:nvPicPr>
          <p:cNvPr id="70" name="object 7">
            <a:extLst>
              <a:ext uri="{FF2B5EF4-FFF2-40B4-BE49-F238E27FC236}">
                <a16:creationId xmlns:a16="http://schemas.microsoft.com/office/drawing/2014/main" id="{97D7712F-C4BA-9D54-1A11-39F00EF61F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08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" grpId="0" animBg="1"/>
      <p:bldP spid="16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56" grpId="0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46503" y="476448"/>
            <a:ext cx="1687371" cy="264616"/>
          </a:xfrm>
          <a:prstGeom prst="roundRect">
            <a:avLst>
              <a:gd name="adj" fmla="val 18605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834409" y="520402"/>
            <a:ext cx="2121145" cy="17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SERVICIOS COMPLEMENTARIOS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746503" y="792956"/>
            <a:ext cx="11140697" cy="9157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850" dirty="0" err="1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Participación</a:t>
            </a:r>
            <a:r>
              <a:rPr lang="en-US" sz="28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en Servicios Complementarios de Control de Frecuencia</a:t>
            </a:r>
            <a:endParaRPr lang="en-US" sz="2850" dirty="0"/>
          </a:p>
        </p:txBody>
      </p:sp>
      <p:sp>
        <p:nvSpPr>
          <p:cNvPr id="6" name="Text 3"/>
          <p:cNvSpPr/>
          <p:nvPr/>
        </p:nvSpPr>
        <p:spPr>
          <a:xfrm>
            <a:off x="2211389" y="6574118"/>
            <a:ext cx="6332974" cy="176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6000"/>
              </a:lnSpc>
              <a:buNone/>
            </a:pPr>
            <a:r>
              <a:rPr lang="en-US" sz="9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Fuente: Elaborado por ACERA a partir de datos del Coordinador Eléctrico Nacional.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7675270" y="2012776"/>
            <a:ext cx="2441117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Evolución 2023–2025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7675270" y="2371451"/>
            <a:ext cx="4535870" cy="2223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6000"/>
              </a:lnSpc>
              <a:spcAft>
                <a:spcPts val="900"/>
              </a:spcAft>
              <a:buNone/>
            </a:pPr>
            <a:r>
              <a:rPr lang="en-US" sz="12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La comparación de la adjudicación de ofertas SSCC entre diciembre de 2023, 2024 y 2025 revela una transformación progresiva en la composición tecnológica del mercado de servicios complementarios.</a:t>
            </a:r>
            <a:endParaRPr lang="en-US" sz="120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Las </a:t>
            </a:r>
            <a:r>
              <a:rPr lang="en-US" sz="1200" b="1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centrales ERNC y los Sistemas de Almacenamiento de Energía (SAE)</a:t>
            </a:r>
            <a:r>
              <a:rPr lang="en-US" sz="12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han incrementado consistentemente su participación en el servicio de control de frecuencia, desplazando parcialmente a la generación térmica e hidráulica convencional.</a:t>
            </a:r>
            <a:endParaRPr lang="en-US" sz="1200" dirty="0"/>
          </a:p>
          <a:p>
            <a:pPr marL="0" indent="0" algn="l">
              <a:lnSpc>
                <a:spcPct val="126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Este cambio estructural refleja la madurez técnica y económica alcanzada por estas tecnologías para proveer atributos de estabilidad al sistema.</a:t>
            </a:r>
            <a:endParaRPr lang="en-US" sz="1200" dirty="0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5CB3AA21-CC80-E233-78C4-A4147F8D527B}"/>
              </a:ext>
            </a:extLst>
          </p:cNvPr>
          <p:cNvSpPr/>
          <p:nvPr/>
        </p:nvSpPr>
        <p:spPr>
          <a:xfrm>
            <a:off x="7880151" y="2044844"/>
            <a:ext cx="2810102" cy="21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Una tendencia clara y sostenida</a:t>
            </a:r>
            <a:endParaRPr lang="en-US" sz="1600" b="1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E9E78F51-F5D0-DB9A-29C3-52AFDEEF59E9}"/>
              </a:ext>
            </a:extLst>
          </p:cNvPr>
          <p:cNvSpPr/>
          <p:nvPr/>
        </p:nvSpPr>
        <p:spPr>
          <a:xfrm>
            <a:off x="7880151" y="2365906"/>
            <a:ext cx="4141684" cy="62418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3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Las gráficas de adjudicación de ofertas en el SSCC de control de frecuencia muestran una transformación evidente entre diciembre de 2023 y diciembre de 2025:</a:t>
            </a:r>
            <a:endParaRPr lang="en-US" sz="1400" dirty="0"/>
          </a:p>
        </p:txBody>
      </p:sp>
      <p:pic>
        <p:nvPicPr>
          <p:cNvPr id="12" name="Image 1">
            <a:extLst>
              <a:ext uri="{FF2B5EF4-FFF2-40B4-BE49-F238E27FC236}">
                <a16:creationId xmlns:a16="http://schemas.microsoft.com/office/drawing/2014/main" id="{F74A645E-7B21-37FC-21CD-F8DCC6EC943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735" y="3275717"/>
            <a:ext cx="210835" cy="210840"/>
          </a:xfrm>
          <a:prstGeom prst="rect">
            <a:avLst/>
          </a:prstGeom>
        </p:spPr>
      </p:pic>
      <p:sp>
        <p:nvSpPr>
          <p:cNvPr id="13" name="Text 5">
            <a:extLst>
              <a:ext uri="{FF2B5EF4-FFF2-40B4-BE49-F238E27FC236}">
                <a16:creationId xmlns:a16="http://schemas.microsoft.com/office/drawing/2014/main" id="{C2AE72AC-4E9E-277E-C9B5-8DC4CC778D44}"/>
              </a:ext>
            </a:extLst>
          </p:cNvPr>
          <p:cNvSpPr/>
          <p:nvPr/>
        </p:nvSpPr>
        <p:spPr>
          <a:xfrm>
            <a:off x="8336843" y="3268772"/>
            <a:ext cx="3684892" cy="4161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3000"/>
              </a:lnSpc>
              <a:buNone/>
            </a:pPr>
            <a:r>
              <a:rPr lang="en-US" sz="12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2023: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dominio casi exclusivo de unidades térmicas e hidráulicas en el control de frecuencia.</a:t>
            </a:r>
            <a:endParaRPr lang="en-US" sz="1200" dirty="0"/>
          </a:p>
        </p:txBody>
      </p:sp>
      <p:pic>
        <p:nvPicPr>
          <p:cNvPr id="14" name="Image 2">
            <a:extLst>
              <a:ext uri="{FF2B5EF4-FFF2-40B4-BE49-F238E27FC236}">
                <a16:creationId xmlns:a16="http://schemas.microsoft.com/office/drawing/2014/main" id="{038D2955-BC45-6CF5-2ABE-0478C04779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735" y="3943360"/>
            <a:ext cx="210835" cy="210840"/>
          </a:xfrm>
          <a:prstGeom prst="rect">
            <a:avLst/>
          </a:prstGeom>
        </p:spPr>
      </p:pic>
      <p:sp>
        <p:nvSpPr>
          <p:cNvPr id="15" name="Text 6">
            <a:extLst>
              <a:ext uri="{FF2B5EF4-FFF2-40B4-BE49-F238E27FC236}">
                <a16:creationId xmlns:a16="http://schemas.microsoft.com/office/drawing/2014/main" id="{C6C963A3-4B7D-9C3D-927F-6ED3EE155239}"/>
              </a:ext>
            </a:extLst>
          </p:cNvPr>
          <p:cNvSpPr/>
          <p:nvPr/>
        </p:nvSpPr>
        <p:spPr>
          <a:xfrm>
            <a:off x="8336843" y="3936415"/>
            <a:ext cx="3684892" cy="4161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3000"/>
              </a:lnSpc>
              <a:buNone/>
            </a:pPr>
            <a:r>
              <a:rPr lang="en-US" sz="12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2024: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irrupción de la generación solar y </a:t>
            </a:r>
            <a:r>
              <a:rPr lang="en-US" sz="12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eólica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</a:t>
            </a:r>
            <a:r>
              <a:rPr lang="en-US" sz="12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en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la provisión de estos servicios.</a:t>
            </a:r>
            <a:endParaRPr lang="en-US" sz="1200" dirty="0"/>
          </a:p>
        </p:txBody>
      </p:sp>
      <p:pic>
        <p:nvPicPr>
          <p:cNvPr id="16" name="Image 3">
            <a:extLst>
              <a:ext uri="{FF2B5EF4-FFF2-40B4-BE49-F238E27FC236}">
                <a16:creationId xmlns:a16="http://schemas.microsoft.com/office/drawing/2014/main" id="{3B7F4BD5-2724-D2BD-CDB4-0B4A743B48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2735" y="4611003"/>
            <a:ext cx="210835" cy="210840"/>
          </a:xfrm>
          <a:prstGeom prst="rect">
            <a:avLst/>
          </a:prstGeom>
        </p:spPr>
      </p:pic>
      <p:sp>
        <p:nvSpPr>
          <p:cNvPr id="17" name="Text 7">
            <a:extLst>
              <a:ext uri="{FF2B5EF4-FFF2-40B4-BE49-F238E27FC236}">
                <a16:creationId xmlns:a16="http://schemas.microsoft.com/office/drawing/2014/main" id="{F53C74BC-5CFD-7ABE-40FD-5EE4AB0BCF3D}"/>
              </a:ext>
            </a:extLst>
          </p:cNvPr>
          <p:cNvSpPr/>
          <p:nvPr/>
        </p:nvSpPr>
        <p:spPr>
          <a:xfrm>
            <a:off x="8336843" y="4604058"/>
            <a:ext cx="3684892" cy="41612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3000"/>
              </a:lnSpc>
              <a:buNone/>
            </a:pPr>
            <a:r>
              <a:rPr lang="en-US" sz="12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2025: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consolidación de ERNC y </a:t>
            </a:r>
            <a:r>
              <a:rPr lang="en-US" sz="12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aparición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del </a:t>
            </a:r>
            <a:r>
              <a:rPr lang="en-US" sz="1200" dirty="0" err="1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almacenamiento</a:t>
            </a:r>
            <a:r>
              <a:rPr lang="en-US" sz="12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.</a:t>
            </a:r>
            <a:endParaRPr lang="en-US" sz="1200" dirty="0"/>
          </a:p>
        </p:txBody>
      </p:sp>
      <p:sp>
        <p:nvSpPr>
          <p:cNvPr id="18" name="Shape 8">
            <a:extLst>
              <a:ext uri="{FF2B5EF4-FFF2-40B4-BE49-F238E27FC236}">
                <a16:creationId xmlns:a16="http://schemas.microsoft.com/office/drawing/2014/main" id="{1C4A6B97-2312-362C-4C75-5D3E36BD35F3}"/>
              </a:ext>
            </a:extLst>
          </p:cNvPr>
          <p:cNvSpPr/>
          <p:nvPr/>
        </p:nvSpPr>
        <p:spPr>
          <a:xfrm>
            <a:off x="7880151" y="5317132"/>
            <a:ext cx="4141684" cy="897687"/>
          </a:xfrm>
          <a:prstGeom prst="roundRect">
            <a:avLst>
              <a:gd name="adj" fmla="val 8420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s-CL"/>
          </a:p>
        </p:txBody>
      </p:sp>
      <p:pic>
        <p:nvPicPr>
          <p:cNvPr id="19" name="Image 4">
            <a:extLst>
              <a:ext uri="{FF2B5EF4-FFF2-40B4-BE49-F238E27FC236}">
                <a16:creationId xmlns:a16="http://schemas.microsoft.com/office/drawing/2014/main" id="{C6A7EF1E-F3B4-B2C4-87C8-205B9A146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641" y="5474182"/>
            <a:ext cx="175712" cy="140494"/>
          </a:xfrm>
          <a:prstGeom prst="rect">
            <a:avLst/>
          </a:prstGeom>
        </p:spPr>
      </p:pic>
      <p:sp>
        <p:nvSpPr>
          <p:cNvPr id="20" name="Text 9">
            <a:extLst>
              <a:ext uri="{FF2B5EF4-FFF2-40B4-BE49-F238E27FC236}">
                <a16:creationId xmlns:a16="http://schemas.microsoft.com/office/drawing/2014/main" id="{2F7B3B32-10B5-A416-E062-FFD89D650932}"/>
              </a:ext>
            </a:extLst>
          </p:cNvPr>
          <p:cNvSpPr/>
          <p:nvPr/>
        </p:nvSpPr>
        <p:spPr>
          <a:xfrm>
            <a:off x="8336843" y="5429694"/>
            <a:ext cx="3544501" cy="6425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20000"/>
          </a:bodyPr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3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Esta evolución demuestra que el almacenamiento ya participa activamente en la estabilidad de frecuencia del sistema.</a:t>
            </a:r>
            <a:endParaRPr lang="en-US" sz="1400" dirty="0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DCA233A8-F6B6-284B-1431-FE2C2C5995F1}"/>
              </a:ext>
            </a:extLst>
          </p:cNvPr>
          <p:cNvSpPr/>
          <p:nvPr/>
        </p:nvSpPr>
        <p:spPr>
          <a:xfrm>
            <a:off x="154171" y="5818635"/>
            <a:ext cx="2058247" cy="335280"/>
          </a:xfrm>
          <a:custGeom>
            <a:avLst/>
            <a:gdLst/>
            <a:ahLst/>
            <a:cxnLst/>
            <a:rect l="l" t="t" r="r" b="b"/>
            <a:pathLst>
              <a:path w="3087370" h="502920">
                <a:moveTo>
                  <a:pt x="3086751" y="502357"/>
                </a:moveTo>
                <a:lnTo>
                  <a:pt x="0" y="502357"/>
                </a:lnTo>
                <a:lnTo>
                  <a:pt x="0" y="0"/>
                </a:lnTo>
                <a:lnTo>
                  <a:pt x="3086751" y="0"/>
                </a:lnTo>
                <a:lnTo>
                  <a:pt x="3086751" y="502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09630"/>
            <a:endParaRPr sz="1200" kern="0">
              <a:solidFill>
                <a:sysClr val="windowText" lastClr="000000"/>
              </a:solidFill>
            </a:endParaRPr>
          </a:p>
        </p:txBody>
      </p:sp>
      <p:pic>
        <p:nvPicPr>
          <p:cNvPr id="24" name="object 7">
            <a:extLst>
              <a:ext uri="{FF2B5EF4-FFF2-40B4-BE49-F238E27FC236}">
                <a16:creationId xmlns:a16="http://schemas.microsoft.com/office/drawing/2014/main" id="{03C78B13-451F-C094-CDD6-686AE44CEBB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  <p:grpSp>
        <p:nvGrpSpPr>
          <p:cNvPr id="25" name="object 5">
            <a:extLst>
              <a:ext uri="{FF2B5EF4-FFF2-40B4-BE49-F238E27FC236}">
                <a16:creationId xmlns:a16="http://schemas.microsoft.com/office/drawing/2014/main" id="{9FE474F4-F452-F23D-9A36-324182038CAF}"/>
              </a:ext>
            </a:extLst>
          </p:cNvPr>
          <p:cNvGrpSpPr/>
          <p:nvPr/>
        </p:nvGrpSpPr>
        <p:grpSpPr>
          <a:xfrm>
            <a:off x="304800" y="1484886"/>
            <a:ext cx="6804430" cy="5082644"/>
            <a:chOff x="671974" y="2041911"/>
            <a:chExt cx="11018520" cy="8245475"/>
          </a:xfrm>
        </p:grpSpPr>
        <p:pic>
          <p:nvPicPr>
            <p:cNvPr id="26" name="object 6">
              <a:extLst>
                <a:ext uri="{FF2B5EF4-FFF2-40B4-BE49-F238E27FC236}">
                  <a16:creationId xmlns:a16="http://schemas.microsoft.com/office/drawing/2014/main" id="{EF98FA62-B8D3-A4D9-17BE-8F5D37E30EC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699" y="2041911"/>
              <a:ext cx="10661314" cy="8061096"/>
            </a:xfrm>
            <a:prstGeom prst="rect">
              <a:avLst/>
            </a:prstGeom>
          </p:spPr>
        </p:pic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7EAABDBE-BD38-DD51-A037-44F9DD6871CC}"/>
                </a:ext>
              </a:extLst>
            </p:cNvPr>
            <p:cNvSpPr/>
            <p:nvPr/>
          </p:nvSpPr>
          <p:spPr>
            <a:xfrm>
              <a:off x="671974" y="9784642"/>
              <a:ext cx="3087370" cy="502920"/>
            </a:xfrm>
            <a:custGeom>
              <a:avLst/>
              <a:gdLst/>
              <a:ahLst/>
              <a:cxnLst/>
              <a:rect l="l" t="t" r="r" b="b"/>
              <a:pathLst>
                <a:path w="3087370" h="502920">
                  <a:moveTo>
                    <a:pt x="3086751" y="502357"/>
                  </a:moveTo>
                  <a:lnTo>
                    <a:pt x="0" y="502357"/>
                  </a:lnTo>
                  <a:lnTo>
                    <a:pt x="0" y="0"/>
                  </a:lnTo>
                  <a:lnTo>
                    <a:pt x="3086751" y="0"/>
                  </a:lnTo>
                  <a:lnTo>
                    <a:pt x="3086751" y="5023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609630"/>
              <a:endParaRPr sz="12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61574" y="545604"/>
            <a:ext cx="560969" cy="250825"/>
          </a:xfrm>
          <a:prstGeom prst="roundRect">
            <a:avLst>
              <a:gd name="adj" fmla="val 18832"/>
            </a:avLst>
          </a:prstGeom>
          <a:solidFill>
            <a:srgbClr val="E2E3E9"/>
          </a:solidFill>
          <a:ln/>
        </p:spPr>
        <p:txBody>
          <a:bodyPr/>
          <a:lstStyle/>
          <a:p>
            <a:endParaRPr lang="es-CL"/>
          </a:p>
        </p:txBody>
      </p:sp>
      <p:sp>
        <p:nvSpPr>
          <p:cNvPr id="3" name="Text 1"/>
          <p:cNvSpPr/>
          <p:nvPr/>
        </p:nvSpPr>
        <p:spPr>
          <a:xfrm>
            <a:off x="745908" y="587772"/>
            <a:ext cx="1001886" cy="166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85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RAMPAS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661574" y="844153"/>
            <a:ext cx="8460866" cy="439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Los SAE proveen energía durante las rampas del sistema</a:t>
            </a:r>
            <a:endParaRPr lang="en-US" sz="2750" dirty="0"/>
          </a:p>
        </p:txBody>
      </p:sp>
      <p:sp>
        <p:nvSpPr>
          <p:cNvPr id="6" name="Shape 3"/>
          <p:cNvSpPr/>
          <p:nvPr/>
        </p:nvSpPr>
        <p:spPr>
          <a:xfrm>
            <a:off x="560373" y="5047418"/>
            <a:ext cx="5465229" cy="1398191"/>
          </a:xfrm>
          <a:prstGeom prst="roundRect">
            <a:avLst>
              <a:gd name="adj" fmla="val 7239"/>
            </a:avLst>
          </a:prstGeom>
          <a:solidFill>
            <a:srgbClr val="505468">
              <a:alpha val="95000"/>
            </a:srgbClr>
          </a:solidFill>
          <a:ln/>
        </p:spPr>
        <p:txBody>
          <a:bodyPr/>
          <a:lstStyle/>
          <a:p>
            <a:endParaRPr lang="es-CL" sz="2400"/>
          </a:p>
        </p:txBody>
      </p:sp>
      <p:sp>
        <p:nvSpPr>
          <p:cNvPr id="7" name="Text 4"/>
          <p:cNvSpPr/>
          <p:nvPr/>
        </p:nvSpPr>
        <p:spPr>
          <a:xfrm>
            <a:off x="700864" y="5166877"/>
            <a:ext cx="2366804" cy="21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¿Qué son las rampas?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00864" y="5505908"/>
            <a:ext cx="5184248" cy="8322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Son los cambios abruptos de demanda o generación que exigen respuesta rápida del sistema, especialmente en la transición entre la generación solar diurna y el consumo nocturno.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6273643" y="5075529"/>
            <a:ext cx="2399843" cy="2195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b="1" dirty="0">
                <a:solidFill>
                  <a:srgbClr val="3D3A62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El rol del almacenamiento</a:t>
            </a:r>
            <a:endParaRPr lang="en-US" sz="1600" b="1" dirty="0"/>
          </a:p>
        </p:txBody>
      </p:sp>
      <p:sp>
        <p:nvSpPr>
          <p:cNvPr id="10" name="Text 7"/>
          <p:cNvSpPr/>
          <p:nvPr/>
        </p:nvSpPr>
        <p:spPr>
          <a:xfrm>
            <a:off x="6273642" y="5386448"/>
            <a:ext cx="5465229" cy="11716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 lnSpcReduction="10000"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Los Sistemas de Almacenamiento de Energía han demostrado capacidad para proveer energía durante estos eventos de rampa, </a:t>
            </a:r>
            <a:r>
              <a:rPr lang="en-US" sz="1400" b="1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reduciendo los requerimientos sobre centrales térmicas</a:t>
            </a:r>
            <a:r>
              <a:rPr lang="en-US" sz="140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 y mejorando la eficiencia operacional. Esto implica menores emisiones y costos de operación más bajos para el sistema en su conjunto.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473564" y="4839000"/>
            <a:ext cx="3690622" cy="117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850" dirty="0">
                <a:solidFill>
                  <a:srgbClr val="5B5F71"/>
                </a:solidFill>
                <a:latin typeface="Roboto Condensed Medium" pitchFamily="34" charset="0"/>
                <a:ea typeface="Roboto Condensed Medium" pitchFamily="34" charset="-122"/>
                <a:cs typeface="Roboto Condensed Medium" pitchFamily="34" charset="-120"/>
              </a:rPr>
              <a:t>Fuente: Elaborado por ACERA a partir de datos del Coordinador Eléctrico Nacional.</a:t>
            </a:r>
            <a:endParaRPr lang="en-US" sz="850" dirty="0"/>
          </a:p>
        </p:txBody>
      </p:sp>
      <p:pic>
        <p:nvPicPr>
          <p:cNvPr id="12" name="object 5">
            <a:extLst>
              <a:ext uri="{FF2B5EF4-FFF2-40B4-BE49-F238E27FC236}">
                <a16:creationId xmlns:a16="http://schemas.microsoft.com/office/drawing/2014/main" id="{6873EE93-5C90-54AD-B260-F9108F156D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18" y="1466091"/>
            <a:ext cx="10414568" cy="3398630"/>
          </a:xfrm>
          <a:prstGeom prst="rect">
            <a:avLst/>
          </a:prstGeom>
        </p:spPr>
      </p:pic>
      <p:pic>
        <p:nvPicPr>
          <p:cNvPr id="13" name="object 7">
            <a:extLst>
              <a:ext uri="{FF2B5EF4-FFF2-40B4-BE49-F238E27FC236}">
                <a16:creationId xmlns:a16="http://schemas.microsoft.com/office/drawing/2014/main" id="{5F6BDF96-2679-FB33-DE91-488B33271B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4503" y="239614"/>
            <a:ext cx="1488987" cy="6256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2052</Words>
  <Application>Microsoft Office PowerPoint</Application>
  <PresentationFormat>Panorámica</PresentationFormat>
  <Paragraphs>347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Bahnschrift Condensed</vt:lpstr>
      <vt:lpstr>Roboto Condensed</vt:lpstr>
      <vt:lpstr>Arial</vt:lpstr>
      <vt:lpstr>Roboto Condensed Medium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Felipe Gallardo</cp:lastModifiedBy>
  <cp:revision>15</cp:revision>
  <dcterms:created xsi:type="dcterms:W3CDTF">2026-06-17T04:05:15Z</dcterms:created>
  <dcterms:modified xsi:type="dcterms:W3CDTF">2026-06-17T11:59:11Z</dcterms:modified>
</cp:coreProperties>
</file>